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y="13716000" cx="2437765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1" name="Google Shape;91;p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mage Placeholder">
  <p:cSld name="Big Image Placehol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>
            <p:ph idx="2" type="pic"/>
          </p:nvPr>
        </p:nvSpPr>
        <p:spPr>
          <a:xfrm>
            <a:off x="-3176" y="0"/>
            <a:ext cx="24377652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D8D8D8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Big Image Placeholder">
  <p:cSld name="5_Big Image Placehol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>
            <p:ph idx="2" type="pic"/>
          </p:nvPr>
        </p:nvSpPr>
        <p:spPr>
          <a:xfrm>
            <a:off x="1541463" y="2997200"/>
            <a:ext cx="5172520" cy="8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5" name="Google Shape;45;p11"/>
          <p:cNvSpPr/>
          <p:nvPr>
            <p:ph idx="3" type="pic"/>
          </p:nvPr>
        </p:nvSpPr>
        <p:spPr>
          <a:xfrm>
            <a:off x="6919220" y="2997200"/>
            <a:ext cx="5172520" cy="8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6" name="Google Shape;46;p11"/>
          <p:cNvSpPr/>
          <p:nvPr>
            <p:ph idx="4" type="pic"/>
          </p:nvPr>
        </p:nvSpPr>
        <p:spPr>
          <a:xfrm>
            <a:off x="12301786" y="2997200"/>
            <a:ext cx="5172520" cy="8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7" name="Google Shape;47;p11"/>
          <p:cNvSpPr/>
          <p:nvPr>
            <p:ph idx="5" type="pic"/>
          </p:nvPr>
        </p:nvSpPr>
        <p:spPr>
          <a:xfrm>
            <a:off x="17679544" y="2997200"/>
            <a:ext cx="5172520" cy="8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ortfolio One">
  <p:cSld name="1_Portfolio On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/>
          <p:nvPr>
            <p:ph idx="2" type="pic"/>
          </p:nvPr>
        </p:nvSpPr>
        <p:spPr>
          <a:xfrm>
            <a:off x="1541463" y="3876416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0" name="Google Shape;50;p12"/>
          <p:cNvSpPr/>
          <p:nvPr>
            <p:ph idx="3" type="pic"/>
          </p:nvPr>
        </p:nvSpPr>
        <p:spPr>
          <a:xfrm>
            <a:off x="5020747" y="3876416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Google Shape;51;p12"/>
          <p:cNvSpPr/>
          <p:nvPr>
            <p:ph idx="4" type="pic"/>
          </p:nvPr>
        </p:nvSpPr>
        <p:spPr>
          <a:xfrm>
            <a:off x="1541463" y="7333107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2" name="Google Shape;52;p12"/>
          <p:cNvSpPr/>
          <p:nvPr>
            <p:ph idx="5" type="pic"/>
          </p:nvPr>
        </p:nvSpPr>
        <p:spPr>
          <a:xfrm>
            <a:off x="5020747" y="7333107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2"/>
          <p:cNvSpPr/>
          <p:nvPr>
            <p:ph idx="6" type="pic"/>
          </p:nvPr>
        </p:nvSpPr>
        <p:spPr>
          <a:xfrm>
            <a:off x="16207956" y="3876416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4" name="Google Shape;54;p12"/>
          <p:cNvSpPr/>
          <p:nvPr>
            <p:ph idx="7" type="pic"/>
          </p:nvPr>
        </p:nvSpPr>
        <p:spPr>
          <a:xfrm>
            <a:off x="19687241" y="3876416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5" name="Google Shape;55;p12"/>
          <p:cNvSpPr/>
          <p:nvPr>
            <p:ph idx="8" type="pic"/>
          </p:nvPr>
        </p:nvSpPr>
        <p:spPr>
          <a:xfrm>
            <a:off x="16207956" y="7333107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6" name="Google Shape;56;p12"/>
          <p:cNvSpPr/>
          <p:nvPr>
            <p:ph idx="9" type="pic"/>
          </p:nvPr>
        </p:nvSpPr>
        <p:spPr>
          <a:xfrm>
            <a:off x="19687241" y="7333107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Big Image Placeholder">
  <p:cSld name="6_Big Image Placehold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1800225" y="1514475"/>
            <a:ext cx="20859600" cy="98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533400" lvl="0" marL="45720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482600" lvl="1" marL="9144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457200" lvl="2" marL="13716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431800" lvl="3" marL="18288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431800" lvl="4" marL="22860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457200" lvl="5" marL="2743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457200" lvl="6" marL="32004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457200" lvl="7" marL="36576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457200" lvl="8" marL="41148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sktop">
  <p:cSld name="Desktop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22900836" y="510459"/>
            <a:ext cx="8244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14"/>
          <p:cNvSpPr/>
          <p:nvPr>
            <p:ph idx="2" type="pic"/>
          </p:nvPr>
        </p:nvSpPr>
        <p:spPr>
          <a:xfrm>
            <a:off x="8074045" y="3749678"/>
            <a:ext cx="7915500" cy="4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_clients">
  <p:cSld name="Sta_clien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>
            <p:ph idx="2" type="pic"/>
          </p:nvPr>
        </p:nvSpPr>
        <p:spPr>
          <a:xfrm>
            <a:off x="-4" y="3517900"/>
            <a:ext cx="22852067" cy="66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ta_clients">
  <p:cSld name="1_Sta_clien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/>
          <p:nvPr>
            <p:ph idx="2" type="pic"/>
          </p:nvPr>
        </p:nvSpPr>
        <p:spPr>
          <a:xfrm>
            <a:off x="1693863" y="3517900"/>
            <a:ext cx="9879210" cy="66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ig Image Placeholder">
  <p:cSld name="1_Big Image Placehol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/>
          <p:nvPr>
            <p:ph idx="2" type="pic"/>
          </p:nvPr>
        </p:nvSpPr>
        <p:spPr>
          <a:xfrm>
            <a:off x="2151142" y="3998730"/>
            <a:ext cx="4198348" cy="4198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6" name="Google Shape;26;p7"/>
          <p:cNvSpPr/>
          <p:nvPr>
            <p:ph idx="3" type="pic"/>
          </p:nvPr>
        </p:nvSpPr>
        <p:spPr>
          <a:xfrm>
            <a:off x="6717544" y="3998730"/>
            <a:ext cx="4198348" cy="4198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4" type="pic"/>
          </p:nvPr>
        </p:nvSpPr>
        <p:spPr>
          <a:xfrm>
            <a:off x="11283945" y="3998730"/>
            <a:ext cx="4198348" cy="4198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8" name="Google Shape;28;p7"/>
          <p:cNvSpPr/>
          <p:nvPr>
            <p:ph idx="5" type="pic"/>
          </p:nvPr>
        </p:nvSpPr>
        <p:spPr>
          <a:xfrm>
            <a:off x="15850347" y="3998730"/>
            <a:ext cx="4198348" cy="4198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ig Image Placeholder">
  <p:cSld name="2_Big Image Placehol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/>
          <p:nvPr>
            <p:ph idx="2" type="pic"/>
          </p:nvPr>
        </p:nvSpPr>
        <p:spPr>
          <a:xfrm>
            <a:off x="5519499" y="7524479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1" name="Google Shape;31;p8"/>
          <p:cNvSpPr/>
          <p:nvPr>
            <p:ph idx="3" type="pic"/>
          </p:nvPr>
        </p:nvSpPr>
        <p:spPr>
          <a:xfrm>
            <a:off x="19805650" y="7524479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2" name="Google Shape;32;p8"/>
          <p:cNvSpPr/>
          <p:nvPr>
            <p:ph idx="4" type="pic"/>
          </p:nvPr>
        </p:nvSpPr>
        <p:spPr>
          <a:xfrm>
            <a:off x="15018002" y="2995414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3" name="Google Shape;33;p8"/>
          <p:cNvSpPr/>
          <p:nvPr>
            <p:ph idx="5" type="pic"/>
          </p:nvPr>
        </p:nvSpPr>
        <p:spPr>
          <a:xfrm>
            <a:off x="19805650" y="2995414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4" name="Google Shape;34;p8"/>
          <p:cNvSpPr/>
          <p:nvPr>
            <p:ph idx="6" type="pic"/>
          </p:nvPr>
        </p:nvSpPr>
        <p:spPr>
          <a:xfrm>
            <a:off x="10254313" y="2995414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5" name="Google Shape;35;p8"/>
          <p:cNvSpPr/>
          <p:nvPr>
            <p:ph idx="7" type="pic"/>
          </p:nvPr>
        </p:nvSpPr>
        <p:spPr>
          <a:xfrm>
            <a:off x="10254313" y="7524479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Big Image Placeholder">
  <p:cSld name="3_Big Image Placehol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>
            <p:ph idx="2" type="pic"/>
          </p:nvPr>
        </p:nvSpPr>
        <p:spPr>
          <a:xfrm>
            <a:off x="16072" y="0"/>
            <a:ext cx="12169577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8" name="Google Shape;38;p9"/>
          <p:cNvSpPr/>
          <p:nvPr>
            <p:ph idx="3" type="pic"/>
          </p:nvPr>
        </p:nvSpPr>
        <p:spPr>
          <a:xfrm>
            <a:off x="12185649" y="0"/>
            <a:ext cx="12169577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Big Image Placeholder">
  <p:cSld name="4_Big Image Placehol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/>
          <p:nvPr>
            <p:ph idx="2" type="pic"/>
          </p:nvPr>
        </p:nvSpPr>
        <p:spPr>
          <a:xfrm>
            <a:off x="1748622" y="3048000"/>
            <a:ext cx="6710296" cy="807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1" name="Google Shape;41;p10"/>
          <p:cNvSpPr/>
          <p:nvPr>
            <p:ph idx="3" type="pic"/>
          </p:nvPr>
        </p:nvSpPr>
        <p:spPr>
          <a:xfrm>
            <a:off x="8933425" y="3048000"/>
            <a:ext cx="6710296" cy="807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2" name="Google Shape;42;p10"/>
          <p:cNvSpPr/>
          <p:nvPr>
            <p:ph idx="4" type="pic"/>
          </p:nvPr>
        </p:nvSpPr>
        <p:spPr>
          <a:xfrm>
            <a:off x="16115233" y="3048000"/>
            <a:ext cx="6710296" cy="807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None/>
              <a:defRPr b="0" i="0" sz="6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5334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482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4572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23078202" y="670574"/>
            <a:ext cx="567771" cy="567771"/>
          </a:xfrm>
          <a:prstGeom prst="rect">
            <a:avLst/>
          </a:prstGeom>
          <a:gradFill>
            <a:gsLst>
              <a:gs pos="0">
                <a:srgbClr val="A34A4B"/>
              </a:gs>
              <a:gs pos="50000">
                <a:srgbClr val="9D1218"/>
              </a:gs>
              <a:gs pos="100000">
                <a:srgbClr val="8F0A0F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22984034" y="640852"/>
            <a:ext cx="738273" cy="553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182825" spcFirstLastPara="1" rIns="182825" wrap="square" tIns="9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1" i="0" lang="en-US" sz="2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b="0" i="0" sz="24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4966969" y="12917512"/>
            <a:ext cx="18017065" cy="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75965" y="11811681"/>
            <a:ext cx="2896036" cy="12090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7802" l="0" r="0" t="7802"/>
          <a:stretch/>
        </p:blipFill>
        <p:spPr>
          <a:xfrm>
            <a:off x="-3176" y="0"/>
            <a:ext cx="24377652" cy="1371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15"/>
          <p:cNvGrpSpPr/>
          <p:nvPr/>
        </p:nvGrpSpPr>
        <p:grpSpPr>
          <a:xfrm>
            <a:off x="7149537" y="1422644"/>
            <a:ext cx="10072225" cy="10072225"/>
            <a:chOff x="6482400" y="813925"/>
            <a:chExt cx="11506200" cy="11506200"/>
          </a:xfrm>
        </p:grpSpPr>
        <p:sp>
          <p:nvSpPr>
            <p:cNvPr id="69" name="Google Shape;69;p15"/>
            <p:cNvSpPr/>
            <p:nvPr/>
          </p:nvSpPr>
          <p:spPr>
            <a:xfrm>
              <a:off x="6482400" y="813925"/>
              <a:ext cx="11506200" cy="11506200"/>
            </a:xfrm>
            <a:prstGeom prst="ellipse">
              <a:avLst/>
            </a:prstGeom>
            <a:gradFill>
              <a:gsLst>
                <a:gs pos="0">
                  <a:srgbClr val="EE7E21"/>
                </a:gs>
                <a:gs pos="77000">
                  <a:srgbClr val="CE272C"/>
                </a:gs>
                <a:gs pos="100000">
                  <a:srgbClr val="CE272C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5"/>
            <p:cNvSpPr txBox="1"/>
            <p:nvPr/>
          </p:nvSpPr>
          <p:spPr>
            <a:xfrm>
              <a:off x="6844676" y="2249252"/>
              <a:ext cx="10259400" cy="865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spAutoFit/>
            </a:bodyPr>
            <a:lstStyle/>
            <a:p>
              <a:pPr indent="0" lvl="0" marL="45720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0"/>
                <a:buFont typeface="Arial"/>
                <a:buNone/>
              </a:pPr>
              <a:r>
                <a:rPr b="0" i="0" lang="en-US" sz="80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Would you do something like that for your in-house (AND outsourced) team members?</a:t>
              </a:r>
              <a:endParaRPr b="0" i="0" sz="8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pic>
        <p:nvPicPr>
          <p:cNvPr id="71" name="Google Shape;7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75964" y="11811681"/>
            <a:ext cx="2895900" cy="120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" name="Google Shape;72;p15"/>
          <p:cNvCxnSpPr/>
          <p:nvPr/>
        </p:nvCxnSpPr>
        <p:spPr>
          <a:xfrm>
            <a:off x="4966968" y="12917512"/>
            <a:ext cx="18017100" cy="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73" name="Google Shape;73;p15"/>
          <p:cNvCxnSpPr/>
          <p:nvPr/>
        </p:nvCxnSpPr>
        <p:spPr>
          <a:xfrm>
            <a:off x="4966969" y="12917512"/>
            <a:ext cx="18017100" cy="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16"/>
          <p:cNvGrpSpPr/>
          <p:nvPr/>
        </p:nvGrpSpPr>
        <p:grpSpPr>
          <a:xfrm>
            <a:off x="2895601" y="-1"/>
            <a:ext cx="21482049" cy="13716001"/>
            <a:chOff x="2895601" y="-1"/>
            <a:chExt cx="21482049" cy="13716001"/>
          </a:xfrm>
        </p:grpSpPr>
        <p:pic>
          <p:nvPicPr>
            <p:cNvPr id="80" name="Google Shape;80;p16"/>
            <p:cNvPicPr preferRelativeResize="0"/>
            <p:nvPr/>
          </p:nvPicPr>
          <p:blipFill rotWithShape="1">
            <a:blip r:embed="rId3">
              <a:alphaModFix/>
            </a:blip>
            <a:srcRect b="0" l="39021" r="0" t="0"/>
            <a:stretch/>
          </p:blipFill>
          <p:spPr>
            <a:xfrm flipH="1">
              <a:off x="3467894" y="0"/>
              <a:ext cx="20909756" cy="137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6"/>
            <p:cNvSpPr/>
            <p:nvPr/>
          </p:nvSpPr>
          <p:spPr>
            <a:xfrm>
              <a:off x="2895601" y="-1"/>
              <a:ext cx="17307168" cy="13715999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6"/>
            <p:cNvSpPr/>
            <p:nvPr/>
          </p:nvSpPr>
          <p:spPr>
            <a:xfrm>
              <a:off x="4289182" y="0"/>
              <a:ext cx="20088468" cy="13715999"/>
            </a:xfrm>
            <a:prstGeom prst="rect">
              <a:avLst/>
            </a:prstGeom>
            <a:gradFill>
              <a:gsLst>
                <a:gs pos="0">
                  <a:srgbClr val="FFFFFF">
                    <a:alpha val="45882"/>
                  </a:srgbClr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3" name="Google Shape;83;p16"/>
          <p:cNvSpPr txBox="1"/>
          <p:nvPr/>
        </p:nvSpPr>
        <p:spPr>
          <a:xfrm>
            <a:off x="1675965" y="1434003"/>
            <a:ext cx="175449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7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Culture - </a:t>
            </a:r>
            <a:r>
              <a:rPr b="1" i="0" lang="en-US" sz="7200" u="none" cap="none" strike="noStrike">
                <a:solidFill>
                  <a:srgbClr val="B00000"/>
                </a:solidFill>
                <a:latin typeface="Lato"/>
                <a:ea typeface="Lato"/>
                <a:cs typeface="Lato"/>
                <a:sym typeface="Lato"/>
              </a:rPr>
              <a:t>The</a:t>
            </a:r>
            <a:r>
              <a:rPr b="1" i="0" lang="en-US" sz="7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-US" sz="7200" u="none" cap="none" strike="noStrike">
                <a:solidFill>
                  <a:srgbClr val="B00000"/>
                </a:solidFill>
                <a:latin typeface="Lato"/>
                <a:ea typeface="Lato"/>
                <a:cs typeface="Lato"/>
                <a:sym typeface="Lato"/>
              </a:rPr>
              <a:t>Three Ps</a:t>
            </a:r>
            <a:endParaRPr b="0" i="0" sz="1400" u="none" cap="none" strike="noStrike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2093375" y="2982500"/>
            <a:ext cx="9916800" cy="77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762000" lvl="0" marL="762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b="1" i="1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Play</a:t>
            </a:r>
            <a:r>
              <a:rPr b="0" i="0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“Am I motivated by the work itself? Do I find fun in the job?”</a:t>
            </a:r>
            <a:endParaRPr b="0" i="0" sz="36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838200" lvl="0" marL="838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b="1" i="1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Purpose</a:t>
            </a:r>
            <a:r>
              <a:rPr b="0" i="0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“Is there a greater purpose? A moral purpose or a just cause?”</a:t>
            </a:r>
            <a:endParaRPr b="0" i="0" sz="36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838200" lvl="0" marL="838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b="1" i="1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Potential</a:t>
            </a:r>
            <a:r>
              <a:rPr b="0" i="0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“By doing this job am I building skills and experience and will the company want to develop me?”</a:t>
            </a:r>
            <a:endParaRPr b="0" i="0" sz="36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1" sz="4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85" name="Google Shape;85;p16"/>
          <p:cNvCxnSpPr/>
          <p:nvPr/>
        </p:nvCxnSpPr>
        <p:spPr>
          <a:xfrm>
            <a:off x="4966969" y="12917512"/>
            <a:ext cx="18017100" cy="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86" name="Google Shape;8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75965" y="11811681"/>
            <a:ext cx="2896036" cy="120903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/>
        </p:nvSpPr>
        <p:spPr>
          <a:xfrm>
            <a:off x="1991575" y="10454725"/>
            <a:ext cx="1001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latin typeface="Lato"/>
                <a:ea typeface="Lato"/>
                <a:cs typeface="Lato"/>
                <a:sym typeface="Lato"/>
              </a:rPr>
              <a:t>Source:</a:t>
            </a:r>
            <a:r>
              <a:rPr lang="en-US" sz="1800">
                <a:latin typeface="Lato"/>
                <a:ea typeface="Lato"/>
                <a:cs typeface="Lato"/>
                <a:sym typeface="Lato"/>
              </a:rPr>
              <a:t> Leadership Plain and Simple by Steve Radcliffe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17"/>
          <p:cNvGrpSpPr/>
          <p:nvPr/>
        </p:nvGrpSpPr>
        <p:grpSpPr>
          <a:xfrm>
            <a:off x="2895601" y="-1"/>
            <a:ext cx="21482049" cy="13716001"/>
            <a:chOff x="2895601" y="-1"/>
            <a:chExt cx="21482049" cy="13716001"/>
          </a:xfrm>
        </p:grpSpPr>
        <p:pic>
          <p:nvPicPr>
            <p:cNvPr id="94" name="Google Shape;94;p17"/>
            <p:cNvPicPr preferRelativeResize="0"/>
            <p:nvPr/>
          </p:nvPicPr>
          <p:blipFill rotWithShape="1">
            <a:blip r:embed="rId3">
              <a:alphaModFix/>
            </a:blip>
            <a:srcRect b="0" l="39021" r="0" t="0"/>
            <a:stretch/>
          </p:blipFill>
          <p:spPr>
            <a:xfrm flipH="1">
              <a:off x="3467894" y="0"/>
              <a:ext cx="20909756" cy="1371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Google Shape;95;p17"/>
            <p:cNvSpPr/>
            <p:nvPr/>
          </p:nvSpPr>
          <p:spPr>
            <a:xfrm>
              <a:off x="2895601" y="-1"/>
              <a:ext cx="17307168" cy="13715999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7"/>
            <p:cNvSpPr/>
            <p:nvPr/>
          </p:nvSpPr>
          <p:spPr>
            <a:xfrm>
              <a:off x="4289182" y="0"/>
              <a:ext cx="20088468" cy="13715999"/>
            </a:xfrm>
            <a:prstGeom prst="rect">
              <a:avLst/>
            </a:prstGeom>
            <a:gradFill>
              <a:gsLst>
                <a:gs pos="0">
                  <a:srgbClr val="FFFFFF">
                    <a:alpha val="45882"/>
                  </a:srgbClr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97" name="Google Shape;97;p17"/>
          <p:cNvCxnSpPr/>
          <p:nvPr/>
        </p:nvCxnSpPr>
        <p:spPr>
          <a:xfrm>
            <a:off x="4966969" y="12917512"/>
            <a:ext cx="18017100" cy="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98" name="Google Shape;9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75965" y="11811681"/>
            <a:ext cx="2896036" cy="120903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 txBox="1"/>
          <p:nvPr/>
        </p:nvSpPr>
        <p:spPr>
          <a:xfrm>
            <a:off x="1675965" y="1434003"/>
            <a:ext cx="175449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7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Culture - </a:t>
            </a:r>
            <a:r>
              <a:rPr b="1" i="0" lang="en-US" sz="7200" u="none" cap="none" strike="noStrike">
                <a:solidFill>
                  <a:srgbClr val="B00000"/>
                </a:solidFill>
                <a:latin typeface="Lato"/>
                <a:ea typeface="Lato"/>
                <a:cs typeface="Lato"/>
                <a:sym typeface="Lato"/>
              </a:rPr>
              <a:t>The</a:t>
            </a:r>
            <a:r>
              <a:rPr b="1" i="0" lang="en-US" sz="7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-US" sz="7200" u="none" cap="none" strike="noStrike">
                <a:solidFill>
                  <a:srgbClr val="B00000"/>
                </a:solidFill>
                <a:latin typeface="Lato"/>
                <a:ea typeface="Lato"/>
                <a:cs typeface="Lato"/>
                <a:sym typeface="Lato"/>
              </a:rPr>
              <a:t>Three Ps</a:t>
            </a:r>
            <a:endParaRPr b="0" i="0" sz="1400" u="none" cap="none" strike="noStrike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2093375" y="2982500"/>
            <a:ext cx="9916800" cy="77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762000" lvl="0" marL="762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b="1" i="1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Play</a:t>
            </a:r>
            <a:r>
              <a:rPr b="0" i="0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“Am I motivated by the work itself? Do I find fun in the job?”</a:t>
            </a:r>
            <a:endParaRPr b="0" i="0" sz="36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838200" lvl="0" marL="838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b="1" i="1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Purpose</a:t>
            </a:r>
            <a:r>
              <a:rPr b="0" i="0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“Is there a greater purpose? A moral purpose or a just cause?”</a:t>
            </a:r>
            <a:endParaRPr b="0" i="0" sz="36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838200" lvl="0" marL="838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b="1" i="1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Potential</a:t>
            </a:r>
            <a:r>
              <a:rPr b="0" i="0" lang="en-US" sz="4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b="0" i="0" lang="en-US" sz="36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“By doing this job am I building skills and experience and will the company want to develop me?”</a:t>
            </a:r>
            <a:endParaRPr b="0" i="0" sz="36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1" sz="4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13229811" y="3921250"/>
            <a:ext cx="9916800" cy="4648500"/>
          </a:xfrm>
          <a:prstGeom prst="rect">
            <a:avLst/>
          </a:prstGeom>
          <a:solidFill>
            <a:schemeClr val="lt1">
              <a:alpha val="50980"/>
            </a:scheme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1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are you doing against these 3 Ps in your own business?</a:t>
            </a:r>
            <a:endParaRPr b="1" i="1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1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1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could you do to improve these for the members of your team?</a:t>
            </a:r>
            <a:endParaRPr b="1" i="1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2" name="Google Shape;102;p17"/>
          <p:cNvSpPr/>
          <p:nvPr/>
        </p:nvSpPr>
        <p:spPr>
          <a:xfrm>
            <a:off x="12621850" y="3283300"/>
            <a:ext cx="483000" cy="59244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762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1991575" y="10454725"/>
            <a:ext cx="1001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latin typeface="Lato"/>
                <a:ea typeface="Lato"/>
                <a:cs typeface="Lato"/>
                <a:sym typeface="Lato"/>
              </a:rPr>
              <a:t>Source:</a:t>
            </a:r>
            <a:r>
              <a:rPr lang="en-US" sz="1800">
                <a:latin typeface="Lato"/>
                <a:ea typeface="Lato"/>
                <a:cs typeface="Lato"/>
                <a:sym typeface="Lato"/>
              </a:rPr>
              <a:t> Leadership Plain and Simple by Steve Radcliffe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Custom 50">
      <a:dk1>
        <a:srgbClr val="737572"/>
      </a:dk1>
      <a:lt1>
        <a:srgbClr val="FFFFFF"/>
      </a:lt1>
      <a:dk2>
        <a:srgbClr val="1B1B1A"/>
      </a:dk2>
      <a:lt2>
        <a:srgbClr val="FFFFFF"/>
      </a:lt2>
      <a:accent1>
        <a:srgbClr val="971A1E"/>
      </a:accent1>
      <a:accent2>
        <a:srgbClr val="FFC20F"/>
      </a:accent2>
      <a:accent3>
        <a:srgbClr val="971A1E"/>
      </a:accent3>
      <a:accent4>
        <a:srgbClr val="FFFF00"/>
      </a:accent4>
      <a:accent5>
        <a:srgbClr val="363735"/>
      </a:accent5>
      <a:accent6>
        <a:srgbClr val="6D6F6B"/>
      </a:accent6>
      <a:hlink>
        <a:srgbClr val="971A1E"/>
      </a:hlink>
      <a:folHlink>
        <a:srgbClr val="971A1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