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9906000" cx="6858000"/>
  <p:notesSz cx="6797675" cy="99282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126">
          <p15:clr>
            <a:srgbClr val="A4A3A4"/>
          </p15:clr>
        </p15:guide>
        <p15:guide id="2" pos="43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E629FF7-5D99-49D1-B2F8-CDBB32B51EDD}">
  <a:tblStyle styleId="{8E629FF7-5D99-49D1-B2F8-CDBB32B51EDD}"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126" orient="horz"/>
        <p:guide pos="431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715900"/>
            <a:ext cx="5438125" cy="44677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2: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3: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514350" y="3077282"/>
            <a:ext cx="5829300" cy="212336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028700" y="5613400"/>
            <a:ext cx="4800600" cy="2531533"/>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342900" y="396699"/>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160249" y="2494052"/>
            <a:ext cx="6537502" cy="6172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1517474" y="3851276"/>
            <a:ext cx="8452203" cy="15430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625776" y="2365376"/>
            <a:ext cx="8452203" cy="451485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342900" y="396699"/>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342900" y="2311401"/>
            <a:ext cx="6172200" cy="653750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541735" y="6365523"/>
            <a:ext cx="5829300" cy="1967442"/>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541735" y="4198586"/>
            <a:ext cx="5829300" cy="216693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342900" y="396699"/>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342900" y="2311401"/>
            <a:ext cx="3028950" cy="6537502"/>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3486150" y="2311401"/>
            <a:ext cx="3028950" cy="6537502"/>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342900" y="396699"/>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342900" y="2217385"/>
            <a:ext cx="3030141" cy="924101"/>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342900" y="3141486"/>
            <a:ext cx="3030141" cy="570741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3483769" y="2217385"/>
            <a:ext cx="3031331" cy="924101"/>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3483769" y="3141486"/>
            <a:ext cx="3031331" cy="570741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342900" y="396699"/>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342900" y="394405"/>
            <a:ext cx="2256235" cy="167851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2681287" y="394406"/>
            <a:ext cx="3833813" cy="8454497"/>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342900" y="2072923"/>
            <a:ext cx="2256235" cy="6775980"/>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344216" y="6934200"/>
            <a:ext cx="4114800" cy="81862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344216" y="885119"/>
            <a:ext cx="4114800" cy="59436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344216" y="7752822"/>
            <a:ext cx="4114800" cy="1162578"/>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900" y="396699"/>
            <a:ext cx="6172200" cy="1651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342900" y="2311401"/>
            <a:ext cx="6172200" cy="653750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342900" y="9181395"/>
            <a:ext cx="1600200" cy="52740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2343150" y="9181395"/>
            <a:ext cx="2171700" cy="52740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4914900" y="9181395"/>
            <a:ext cx="1600200" cy="52740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13692" y="0"/>
            <a:ext cx="6887149" cy="2522483"/>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3"/>
          <p:cNvSpPr/>
          <p:nvPr/>
        </p:nvSpPr>
        <p:spPr>
          <a:xfrm>
            <a:off x="-13692" y="2072680"/>
            <a:ext cx="6885340" cy="449803"/>
          </a:xfrm>
          <a:prstGeom prst="rect">
            <a:avLst/>
          </a:prstGeom>
          <a:solidFill>
            <a:srgbClr val="000000">
              <a:alpha val="8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6" name="Google Shape;86;p13"/>
          <p:cNvSpPr txBox="1"/>
          <p:nvPr/>
        </p:nvSpPr>
        <p:spPr>
          <a:xfrm>
            <a:off x="980728" y="3964771"/>
            <a:ext cx="4104456" cy="3631763"/>
          </a:xfrm>
          <a:prstGeom prst="rect">
            <a:avLst/>
          </a:prstGeom>
          <a:noFill/>
          <a:ln>
            <a:noFill/>
          </a:ln>
        </p:spPr>
        <p:txBody>
          <a:bodyPr anchorCtr="0" anchor="t" bIns="45700" lIns="91425" spcFirstLastPara="1" rIns="91425" wrap="square" tIns="45700">
            <a:noAutofit/>
          </a:bodyPr>
          <a:lstStyle/>
          <a:p>
            <a:pPr indent="0" lvl="0" marL="0" marR="0" rtl="0" algn="l">
              <a:lnSpc>
                <a:spcPct val="136363"/>
              </a:lnSpc>
              <a:spcBef>
                <a:spcPts val="0"/>
              </a:spcBef>
              <a:spcAft>
                <a:spcPts val="0"/>
              </a:spcAft>
              <a:buNone/>
            </a:pPr>
            <a:r>
              <a:rPr b="0" i="0" lang="en-GB" sz="1100" u="none" cap="none" strike="noStrike">
                <a:solidFill>
                  <a:schemeClr val="dk1"/>
                </a:solidFill>
                <a:latin typeface="Calibri"/>
                <a:ea typeface="Calibri"/>
                <a:cs typeface="Calibri"/>
                <a:sym typeface="Calibri"/>
              </a:rPr>
              <a:t> </a:t>
            </a:r>
            <a:endParaRPr/>
          </a:p>
          <a:p>
            <a:pPr indent="0" lvl="0" marL="182563" marR="0" rtl="0" algn="l">
              <a:lnSpc>
                <a:spcPct val="166666"/>
              </a:lnSpc>
              <a:spcBef>
                <a:spcPts val="0"/>
              </a:spcBef>
              <a:spcAft>
                <a:spcPts val="0"/>
              </a:spcAft>
              <a:buNone/>
            </a:pPr>
            <a:r>
              <a:rPr b="1" i="0" lang="en-GB" sz="900" u="none" cap="none" strike="noStrike">
                <a:solidFill>
                  <a:schemeClr val="dk1"/>
                </a:solidFill>
                <a:latin typeface="Calibri"/>
                <a:ea typeface="Calibri"/>
                <a:cs typeface="Calibri"/>
                <a:sym typeface="Calibri"/>
              </a:rPr>
              <a:t>Regular meetings</a:t>
            </a:r>
            <a:endParaRPr b="0" i="0" sz="900" u="none" cap="none" strike="noStrike">
              <a:solidFill>
                <a:schemeClr val="dk1"/>
              </a:solidFill>
              <a:latin typeface="Calibri"/>
              <a:ea typeface="Calibri"/>
              <a:cs typeface="Calibri"/>
              <a:sym typeface="Calibri"/>
            </a:endParaRPr>
          </a:p>
          <a:p>
            <a:pPr indent="0" lvl="0" marL="182563" marR="0" rtl="0" algn="l">
              <a:lnSpc>
                <a:spcPct val="166666"/>
              </a:lnSpc>
              <a:spcBef>
                <a:spcPts val="0"/>
              </a:spcBef>
              <a:spcAft>
                <a:spcPts val="0"/>
              </a:spcAft>
              <a:buNone/>
            </a:pPr>
            <a:r>
              <a:rPr b="0" i="0" lang="en-GB" sz="900" u="none" cap="none" strike="noStrike">
                <a:solidFill>
                  <a:schemeClr val="dk1"/>
                </a:solidFill>
                <a:latin typeface="Calibri"/>
                <a:ea typeface="Calibri"/>
                <a:cs typeface="Calibri"/>
                <a:sym typeface="Calibri"/>
              </a:rPr>
              <a:t>We realise you will want to be seen regularly, the only question is how often. For most people an annual review meeting is the core of this regular contact but if you (or we) feel that more regular meetings are necessary we can build them into your schedule.  </a:t>
            </a:r>
            <a:endParaRPr/>
          </a:p>
          <a:p>
            <a:pPr indent="0" lvl="0" marL="182563" marR="0" rtl="0" algn="l">
              <a:lnSpc>
                <a:spcPct val="166666"/>
              </a:lnSpc>
              <a:spcBef>
                <a:spcPts val="600"/>
              </a:spcBef>
              <a:spcAft>
                <a:spcPts val="0"/>
              </a:spcAft>
              <a:buNone/>
            </a:pPr>
            <a:r>
              <a:rPr b="1" i="0" lang="en-GB" sz="900" u="none" cap="none" strike="noStrike">
                <a:solidFill>
                  <a:schemeClr val="dk1"/>
                </a:solidFill>
                <a:latin typeface="Calibri"/>
                <a:ea typeface="Calibri"/>
                <a:cs typeface="Calibri"/>
                <a:sym typeface="Calibri"/>
              </a:rPr>
              <a:t>Keeping you informed</a:t>
            </a:r>
            <a:endParaRPr b="0" i="0" sz="900" u="none" cap="none" strike="noStrike">
              <a:solidFill>
                <a:schemeClr val="dk1"/>
              </a:solidFill>
              <a:latin typeface="Calibri"/>
              <a:ea typeface="Calibri"/>
              <a:cs typeface="Calibri"/>
              <a:sym typeface="Calibri"/>
            </a:endParaRPr>
          </a:p>
          <a:p>
            <a:pPr indent="0" lvl="0" marL="182563" marR="0" rtl="0" algn="l">
              <a:lnSpc>
                <a:spcPct val="166666"/>
              </a:lnSpc>
              <a:spcBef>
                <a:spcPts val="600"/>
              </a:spcBef>
              <a:spcAft>
                <a:spcPts val="0"/>
              </a:spcAft>
              <a:buNone/>
            </a:pPr>
            <a:r>
              <a:rPr b="0" i="0" lang="en-GB" sz="900" u="none" cap="none" strike="noStrike">
                <a:solidFill>
                  <a:schemeClr val="dk1"/>
                </a:solidFill>
                <a:latin typeface="Calibri"/>
                <a:ea typeface="Calibri"/>
                <a:cs typeface="Calibri"/>
                <a:sym typeface="Calibri"/>
              </a:rPr>
              <a:t>During times like these clients have told us they would like to stay close and be kept informed on a regular basis, so that’s exactly what we do. </a:t>
            </a:r>
            <a:endParaRPr/>
          </a:p>
          <a:p>
            <a:pPr indent="0" lvl="0" marL="182563" marR="0" rtl="0" algn="l">
              <a:lnSpc>
                <a:spcPct val="166666"/>
              </a:lnSpc>
              <a:spcBef>
                <a:spcPts val="600"/>
              </a:spcBef>
              <a:spcAft>
                <a:spcPts val="0"/>
              </a:spcAft>
              <a:buNone/>
            </a:pPr>
            <a:r>
              <a:rPr b="0" i="0" lang="en-GB" sz="900" u="none" cap="none" strike="noStrike">
                <a:solidFill>
                  <a:schemeClr val="dk1"/>
                </a:solidFill>
                <a:latin typeface="Calibri"/>
                <a:ea typeface="Calibri"/>
                <a:cs typeface="Calibri"/>
                <a:sym typeface="Calibri"/>
              </a:rPr>
              <a:t>Periodically we will be in contact regarding issues that affect you, just to keep you updated. None of this is long-winded or difficult to understand. If there is anything more complex we’ll call and explain it to you directly. </a:t>
            </a:r>
            <a:endParaRPr/>
          </a:p>
          <a:p>
            <a:pPr indent="0" lvl="0" marL="182563" marR="0" rtl="0" algn="l">
              <a:lnSpc>
                <a:spcPct val="166666"/>
              </a:lnSpc>
              <a:spcBef>
                <a:spcPts val="1200"/>
              </a:spcBef>
              <a:spcAft>
                <a:spcPts val="0"/>
              </a:spcAft>
              <a:buNone/>
            </a:pPr>
            <a:r>
              <a:rPr b="1" i="0" lang="en-GB" sz="900" u="none" cap="none" strike="noStrike">
                <a:solidFill>
                  <a:schemeClr val="dk1"/>
                </a:solidFill>
                <a:latin typeface="Calibri"/>
                <a:ea typeface="Calibri"/>
                <a:cs typeface="Calibri"/>
                <a:sym typeface="Calibri"/>
              </a:rPr>
              <a:t>Adviser access</a:t>
            </a:r>
            <a:endParaRPr b="0" i="0" sz="900" u="none" cap="none" strike="noStrike">
              <a:solidFill>
                <a:schemeClr val="dk1"/>
              </a:solidFill>
              <a:latin typeface="Calibri"/>
              <a:ea typeface="Calibri"/>
              <a:cs typeface="Calibri"/>
              <a:sym typeface="Calibri"/>
            </a:endParaRPr>
          </a:p>
          <a:p>
            <a:pPr indent="0" lvl="0" marL="182563" marR="0" rtl="0" algn="l">
              <a:lnSpc>
                <a:spcPct val="166666"/>
              </a:lnSpc>
              <a:spcBef>
                <a:spcPts val="600"/>
              </a:spcBef>
              <a:spcAft>
                <a:spcPts val="0"/>
              </a:spcAft>
              <a:buNone/>
            </a:pPr>
            <a:r>
              <a:rPr b="0" i="0" lang="en-GB" sz="900" u="none" cap="none" strike="noStrike">
                <a:solidFill>
                  <a:schemeClr val="dk1"/>
                </a:solidFill>
                <a:latin typeface="Calibri"/>
                <a:ea typeface="Calibri"/>
                <a:cs typeface="Calibri"/>
                <a:sym typeface="Calibri"/>
              </a:rPr>
              <a:t>If you need to contact your adviser between review dates we are available via a range of communication options, including:</a:t>
            </a:r>
            <a:endParaRPr/>
          </a:p>
          <a:p>
            <a:pPr indent="0" lvl="0" marL="182563" marR="0" rtl="0" algn="l">
              <a:lnSpc>
                <a:spcPct val="166666"/>
              </a:lnSpc>
              <a:spcBef>
                <a:spcPts val="0"/>
              </a:spcBef>
              <a:spcAft>
                <a:spcPts val="0"/>
              </a:spcAft>
              <a:buNone/>
            </a:pPr>
            <a:r>
              <a:rPr b="0" i="0" lang="en-GB" sz="900" u="none" cap="none" strike="noStrike">
                <a:solidFill>
                  <a:schemeClr val="dk1"/>
                </a:solidFill>
                <a:latin typeface="Calibri"/>
                <a:ea typeface="Calibri"/>
                <a:cs typeface="Calibri"/>
                <a:sym typeface="Calibri"/>
              </a:rPr>
              <a:t> </a:t>
            </a:r>
            <a:endParaRPr/>
          </a:p>
        </p:txBody>
      </p:sp>
      <p:sp>
        <p:nvSpPr>
          <p:cNvPr id="87" name="Google Shape;87;p13"/>
          <p:cNvSpPr txBox="1"/>
          <p:nvPr/>
        </p:nvSpPr>
        <p:spPr>
          <a:xfrm>
            <a:off x="4773071" y="2135741"/>
            <a:ext cx="2008499" cy="307777"/>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0" i="0" lang="en-GB" sz="1400" u="none" cap="none" strike="noStrike">
                <a:solidFill>
                  <a:schemeClr val="lt1"/>
                </a:solidFill>
                <a:latin typeface="Calibri"/>
                <a:ea typeface="Calibri"/>
                <a:cs typeface="Calibri"/>
                <a:sym typeface="Calibri"/>
              </a:rPr>
              <a:t>RETIREE SERVICE</a:t>
            </a:r>
            <a:endParaRPr/>
          </a:p>
        </p:txBody>
      </p:sp>
      <p:sp>
        <p:nvSpPr>
          <p:cNvPr id="88" name="Google Shape;88;p13"/>
          <p:cNvSpPr txBox="1"/>
          <p:nvPr/>
        </p:nvSpPr>
        <p:spPr>
          <a:xfrm>
            <a:off x="404664" y="2864768"/>
            <a:ext cx="4824536" cy="1323439"/>
          </a:xfrm>
          <a:prstGeom prst="rect">
            <a:avLst/>
          </a:prstGeom>
          <a:noFill/>
          <a:ln>
            <a:noFill/>
          </a:ln>
        </p:spPr>
        <p:txBody>
          <a:bodyPr anchorCtr="0" anchor="t" bIns="45700" lIns="91425" spcFirstLastPara="1" rIns="91425" wrap="square" tIns="45700">
            <a:noAutofit/>
          </a:bodyPr>
          <a:lstStyle/>
          <a:p>
            <a:pPr indent="0" lvl="0" marL="0" marR="0" rtl="0" algn="l">
              <a:lnSpc>
                <a:spcPct val="145454"/>
              </a:lnSpc>
              <a:spcBef>
                <a:spcPts val="0"/>
              </a:spcBef>
              <a:spcAft>
                <a:spcPts val="0"/>
              </a:spcAft>
              <a:buNone/>
            </a:pPr>
            <a:r>
              <a:rPr b="0" i="0" lang="en-GB" sz="1100" u="none" cap="none" strike="noStrike">
                <a:solidFill>
                  <a:schemeClr val="dk1"/>
                </a:solidFill>
                <a:latin typeface="Calibri"/>
                <a:ea typeface="Calibri"/>
                <a:cs typeface="Calibri"/>
                <a:sym typeface="Calibri"/>
              </a:rPr>
              <a:t>&lt;Adviser Name&gt; provide a comprehensive range of assistance and support to retired clients. The package is all inclusive so you won’t be billed every time you interact with our business - everything you need, now and into the later years of your retirement is provided whenever you need it. Our retiree service includes the following: </a:t>
            </a:r>
            <a:endParaRPr/>
          </a:p>
          <a:p>
            <a:pPr indent="0" lvl="0" marL="0" marR="0" rtl="0" algn="l">
              <a:lnSpc>
                <a:spcPct val="145454"/>
              </a:lnSpc>
              <a:spcBef>
                <a:spcPts val="0"/>
              </a:spcBef>
              <a:spcAft>
                <a:spcPts val="0"/>
              </a:spcAft>
              <a:buNone/>
            </a:pPr>
            <a:r>
              <a:t/>
            </a:r>
            <a:endParaRPr b="0" i="0" sz="1100" u="none" cap="none" strike="noStrike">
              <a:solidFill>
                <a:schemeClr val="dk1"/>
              </a:solidFill>
              <a:latin typeface="Calibri"/>
              <a:ea typeface="Calibri"/>
              <a:cs typeface="Calibri"/>
              <a:sym typeface="Calibri"/>
            </a:endParaRPr>
          </a:p>
        </p:txBody>
      </p:sp>
      <p:graphicFrame>
        <p:nvGraphicFramePr>
          <p:cNvPr id="89" name="Google Shape;89;p13"/>
          <p:cNvGraphicFramePr/>
          <p:nvPr/>
        </p:nvGraphicFramePr>
        <p:xfrm>
          <a:off x="1016812" y="7401272"/>
          <a:ext cx="3000000" cy="3000000"/>
        </p:xfrm>
        <a:graphic>
          <a:graphicData uri="http://schemas.openxmlformats.org/drawingml/2006/table">
            <a:tbl>
              <a:tblPr bandRow="1" firstRow="1">
                <a:noFill/>
                <a:tableStyleId>{8E629FF7-5D99-49D1-B2F8-CDBB32B51EDD}</a:tableStyleId>
              </a:tblPr>
              <a:tblGrid>
                <a:gridCol w="1229600"/>
                <a:gridCol w="2673950"/>
              </a:tblGrid>
              <a:tr h="1008100">
                <a:tc>
                  <a:txBody>
                    <a:bodyPr/>
                    <a:lstStyle/>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Telephone</a:t>
                      </a:r>
                      <a:endParaRPr/>
                    </a:p>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Email</a:t>
                      </a:r>
                      <a:endParaRPr/>
                    </a:p>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Text</a:t>
                      </a:r>
                      <a:endParaRPr/>
                    </a:p>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Skype</a:t>
                      </a:r>
                      <a:endParaRPr sz="1800" u="none" cap="none" strike="noStrike">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Twitter</a:t>
                      </a:r>
                      <a:endParaRPr/>
                    </a:p>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Facebook</a:t>
                      </a:r>
                      <a:endParaRPr/>
                    </a:p>
                    <a:p>
                      <a:pPr indent="-171450" lvl="0" marL="354013" marR="0" rtl="0" algn="l">
                        <a:lnSpc>
                          <a:spcPct val="166666"/>
                        </a:lnSpc>
                        <a:spcBef>
                          <a:spcPts val="0"/>
                        </a:spcBef>
                        <a:spcAft>
                          <a:spcPts val="0"/>
                        </a:spcAft>
                        <a:buClr>
                          <a:srgbClr val="A5A5A5"/>
                        </a:buClr>
                        <a:buSzPts val="900"/>
                        <a:buFont typeface="Arial"/>
                        <a:buChar char="»"/>
                      </a:pPr>
                      <a:r>
                        <a:rPr lang="en-GB" sz="900" u="none" cap="none" strike="noStrike">
                          <a:solidFill>
                            <a:schemeClr val="dk1"/>
                          </a:solidFill>
                          <a:latin typeface="Calibri"/>
                          <a:ea typeface="Calibri"/>
                          <a:cs typeface="Calibri"/>
                          <a:sym typeface="Calibri"/>
                        </a:rPr>
                        <a:t>LinkedIn </a:t>
                      </a:r>
                      <a:endParaRPr/>
                    </a:p>
                    <a:p>
                      <a:pPr indent="0" lvl="0" marL="0" marR="0" rtl="0" algn="l">
                        <a:spcBef>
                          <a:spcPts val="0"/>
                        </a:spcBef>
                        <a:spcAft>
                          <a:spcPts val="0"/>
                        </a:spcAft>
                        <a:buNone/>
                      </a:pPr>
                      <a:r>
                        <a:t/>
                      </a:r>
                      <a:endParaRPr sz="1800" u="none" cap="none" strike="noStrike">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90" name="Google Shape;90;p13"/>
          <p:cNvSpPr txBox="1"/>
          <p:nvPr/>
        </p:nvSpPr>
        <p:spPr>
          <a:xfrm>
            <a:off x="2361819" y="8193360"/>
            <a:ext cx="553357"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7200" u="none" cap="none" strike="noStrike">
                <a:solidFill>
                  <a:srgbClr val="E4E4E4"/>
                </a:solidFill>
                <a:latin typeface="Arial"/>
                <a:ea typeface="Arial"/>
                <a:cs typeface="Arial"/>
                <a:sym typeface="Arial"/>
              </a:rPr>
              <a:t>“</a:t>
            </a:r>
            <a:endParaRPr/>
          </a:p>
        </p:txBody>
      </p:sp>
      <p:sp>
        <p:nvSpPr>
          <p:cNvPr id="91" name="Google Shape;91;p13"/>
          <p:cNvSpPr txBox="1"/>
          <p:nvPr/>
        </p:nvSpPr>
        <p:spPr>
          <a:xfrm>
            <a:off x="2636366" y="8461857"/>
            <a:ext cx="3672954" cy="874598"/>
          </a:xfrm>
          <a:prstGeom prst="rect">
            <a:avLst/>
          </a:prstGeom>
          <a:noFill/>
          <a:ln>
            <a:noFill/>
          </a:ln>
        </p:spPr>
        <p:txBody>
          <a:bodyPr anchorCtr="0" anchor="t" bIns="45700" lIns="91425" spcFirstLastPara="1" rIns="91425" wrap="square" tIns="45700">
            <a:noAutofit/>
          </a:bodyPr>
          <a:lstStyle/>
          <a:p>
            <a:pPr indent="0" lvl="0" marL="0" marR="0" rtl="0" algn="l">
              <a:lnSpc>
                <a:spcPct val="166666"/>
              </a:lnSpc>
              <a:spcBef>
                <a:spcPts val="0"/>
              </a:spcBef>
              <a:spcAft>
                <a:spcPts val="0"/>
              </a:spcAft>
              <a:buNone/>
            </a:pPr>
            <a:r>
              <a:rPr lang="en-GB" sz="900">
                <a:solidFill>
                  <a:schemeClr val="dk1"/>
                </a:solidFill>
                <a:latin typeface="Calibri"/>
                <a:ea typeface="Calibri"/>
                <a:cs typeface="Calibri"/>
                <a:sym typeface="Calibri"/>
              </a:rPr>
              <a:t>Don’t worry if some of these new-fangled options aren’t for you. We’re still happy to speak to you on the phone or face to face at any time.”</a:t>
            </a:r>
            <a:endParaRPr/>
          </a:p>
          <a:p>
            <a:pPr indent="0" lvl="0" marL="0" marR="0" rtl="0" algn="l">
              <a:lnSpc>
                <a:spcPct val="187500"/>
              </a:lnSpc>
              <a:spcBef>
                <a:spcPts val="0"/>
              </a:spcBef>
              <a:spcAft>
                <a:spcPts val="0"/>
              </a:spcAft>
              <a:buNone/>
            </a:pPr>
            <a:r>
              <a:rPr b="1" lang="en-GB" sz="800">
                <a:solidFill>
                  <a:schemeClr val="dk1"/>
                </a:solidFill>
                <a:latin typeface="Calibri"/>
                <a:ea typeface="Calibri"/>
                <a:cs typeface="Calibri"/>
                <a:sym typeface="Calibri"/>
              </a:rPr>
              <a:t>Name, Financial Planner</a:t>
            </a:r>
            <a:endParaRPr/>
          </a:p>
          <a:p>
            <a:pPr indent="0" lvl="0" marL="0" marR="0" rtl="0" algn="l">
              <a:lnSpc>
                <a:spcPct val="83333"/>
              </a:lnSpc>
              <a:spcBef>
                <a:spcPts val="0"/>
              </a:spcBef>
              <a:spcAft>
                <a:spcPts val="0"/>
              </a:spcAft>
              <a:buNone/>
            </a:pPr>
            <a:r>
              <a:t/>
            </a:r>
            <a:endParaRPr sz="1800">
              <a:solidFill>
                <a:schemeClr val="dk1"/>
              </a:solidFill>
              <a:latin typeface="Calibri"/>
              <a:ea typeface="Calibri"/>
              <a:cs typeface="Calibri"/>
              <a:sym typeface="Calibri"/>
            </a:endParaRPr>
          </a:p>
        </p:txBody>
      </p:sp>
      <p:cxnSp>
        <p:nvCxnSpPr>
          <p:cNvPr id="92" name="Google Shape;92;p13"/>
          <p:cNvCxnSpPr/>
          <p:nvPr/>
        </p:nvCxnSpPr>
        <p:spPr>
          <a:xfrm>
            <a:off x="-4692" y="2522483"/>
            <a:ext cx="6876000" cy="0"/>
          </a:xfrm>
          <a:prstGeom prst="straightConnector1">
            <a:avLst/>
          </a:prstGeom>
          <a:noFill/>
          <a:ln cap="flat" cmpd="sng" w="19050">
            <a:solidFill>
              <a:srgbClr val="9E1A30"/>
            </a:solidFill>
            <a:prstDash val="solid"/>
            <a:round/>
            <a:headEnd len="sm" w="sm" type="none"/>
            <a:tailEnd len="sm" w="sm" type="none"/>
          </a:ln>
        </p:spPr>
      </p:cxnSp>
      <p:cxnSp>
        <p:nvCxnSpPr>
          <p:cNvPr id="93" name="Google Shape;93;p13"/>
          <p:cNvCxnSpPr/>
          <p:nvPr/>
        </p:nvCxnSpPr>
        <p:spPr>
          <a:xfrm>
            <a:off x="153000" y="9417496"/>
            <a:ext cx="6552000" cy="0"/>
          </a:xfrm>
          <a:prstGeom prst="straightConnector1">
            <a:avLst/>
          </a:prstGeom>
          <a:noFill/>
          <a:ln cap="flat" cmpd="sng" w="9525">
            <a:solidFill>
              <a:srgbClr val="BFBFBF"/>
            </a:solidFill>
            <a:prstDash val="solid"/>
            <a:round/>
            <a:headEnd len="sm" w="sm" type="none"/>
            <a:tailEnd len="sm" w="sm" type="none"/>
          </a:ln>
        </p:spPr>
      </p:cxnSp>
      <p:sp>
        <p:nvSpPr>
          <p:cNvPr id="94" name="Google Shape;94;p13"/>
          <p:cNvSpPr txBox="1"/>
          <p:nvPr/>
        </p:nvSpPr>
        <p:spPr>
          <a:xfrm>
            <a:off x="6237312" y="9585176"/>
            <a:ext cx="466794" cy="1923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650">
                <a:solidFill>
                  <a:schemeClr val="dk1"/>
                </a:solidFill>
                <a:latin typeface="Calibri"/>
                <a:ea typeface="Calibri"/>
                <a:cs typeface="Calibri"/>
                <a:sym typeface="Calibri"/>
              </a:rPr>
              <a:t>Page 01</a:t>
            </a:r>
            <a:endParaRPr/>
          </a:p>
        </p:txBody>
      </p:sp>
      <p:pic>
        <p:nvPicPr>
          <p:cNvPr id="95" name="Google Shape;95;p13"/>
          <p:cNvPicPr preferRelativeResize="0"/>
          <p:nvPr/>
        </p:nvPicPr>
        <p:blipFill rotWithShape="1">
          <a:blip r:embed="rId3">
            <a:alphaModFix/>
          </a:blip>
          <a:srcRect b="0" l="0" r="0" t="0"/>
          <a:stretch/>
        </p:blipFill>
        <p:spPr>
          <a:xfrm>
            <a:off x="116632" y="9516817"/>
            <a:ext cx="864096" cy="260719"/>
          </a:xfrm>
          <a:prstGeom prst="rect">
            <a:avLst/>
          </a:prstGeom>
          <a:noFill/>
          <a:ln>
            <a:noFill/>
          </a:ln>
        </p:spPr>
      </p:pic>
      <p:pic>
        <p:nvPicPr>
          <p:cNvPr id="96" name="Google Shape;96;p13"/>
          <p:cNvPicPr preferRelativeResize="0"/>
          <p:nvPr/>
        </p:nvPicPr>
        <p:blipFill rotWithShape="1">
          <a:blip r:embed="rId4">
            <a:alphaModFix/>
          </a:blip>
          <a:srcRect b="0" l="0" r="0" t="0"/>
          <a:stretch/>
        </p:blipFill>
        <p:spPr>
          <a:xfrm>
            <a:off x="188641" y="128464"/>
            <a:ext cx="1512167" cy="460603"/>
          </a:xfrm>
          <a:prstGeom prst="rect">
            <a:avLst/>
          </a:prstGeom>
          <a:noFill/>
          <a:ln>
            <a:noFill/>
          </a:ln>
        </p:spPr>
      </p:pic>
      <p:sp>
        <p:nvSpPr>
          <p:cNvPr id="97" name="Google Shape;97;p13"/>
          <p:cNvSpPr txBox="1"/>
          <p:nvPr/>
        </p:nvSpPr>
        <p:spPr>
          <a:xfrm>
            <a:off x="2658148" y="709341"/>
            <a:ext cx="15417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rgbClr val="FF0000"/>
                </a:solidFill>
                <a:latin typeface="Calibri"/>
                <a:ea typeface="Calibri"/>
                <a:cs typeface="Calibri"/>
                <a:sym typeface="Calibri"/>
              </a:rPr>
              <a:t>INSERT IMAGE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4"/>
          <p:cNvSpPr/>
          <p:nvPr/>
        </p:nvSpPr>
        <p:spPr>
          <a:xfrm>
            <a:off x="-30737" y="6105128"/>
            <a:ext cx="6924517" cy="380087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4"/>
          <p:cNvSpPr/>
          <p:nvPr/>
        </p:nvSpPr>
        <p:spPr>
          <a:xfrm>
            <a:off x="860566" y="564440"/>
            <a:ext cx="3816424" cy="12926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lnSpc>
                <a:spcPct val="93750"/>
              </a:lnSpc>
              <a:spcBef>
                <a:spcPts val="0"/>
              </a:spcBef>
              <a:spcAft>
                <a:spcPts val="0"/>
              </a:spcAft>
              <a:buNone/>
            </a:pPr>
            <a:r>
              <a:rPr b="1" lang="en-GB" sz="1600">
                <a:solidFill>
                  <a:schemeClr val="dk1"/>
                </a:solidFill>
                <a:latin typeface="Calibri"/>
                <a:ea typeface="Calibri"/>
                <a:cs typeface="Calibri"/>
                <a:sym typeface="Calibri"/>
              </a:rPr>
              <a:t>Monitoring progress toward your goals</a:t>
            </a:r>
            <a:endParaRPr/>
          </a:p>
          <a:p>
            <a:pPr indent="0" lvl="0" marL="0" marR="0" rtl="0" algn="l">
              <a:lnSpc>
                <a:spcPct val="136363"/>
              </a:lnSpc>
              <a:spcBef>
                <a:spcPts val="1200"/>
              </a:spcBef>
              <a:spcAft>
                <a:spcPts val="0"/>
              </a:spcAft>
              <a:buNone/>
            </a:pPr>
            <a:r>
              <a:rPr lang="en-GB" sz="1100">
                <a:solidFill>
                  <a:schemeClr val="dk1"/>
                </a:solidFill>
                <a:latin typeface="Calibri"/>
                <a:ea typeface="Calibri"/>
                <a:cs typeface="Calibri"/>
                <a:sym typeface="Calibri"/>
              </a:rPr>
              <a:t>One of the highest value added tasks an adviser can perform is to simply keep you focused on your real goals and objectives. We’ll do that every year at your review meetings. </a:t>
            </a:r>
            <a:r>
              <a:rPr lang="en-GB" sz="900">
                <a:solidFill>
                  <a:schemeClr val="dk1"/>
                </a:solidFill>
                <a:latin typeface="Calibri"/>
                <a:ea typeface="Calibri"/>
                <a:cs typeface="Calibri"/>
                <a:sym typeface="Calibri"/>
              </a:rPr>
              <a:t> </a:t>
            </a:r>
            <a:endParaRPr/>
          </a:p>
        </p:txBody>
      </p:sp>
      <p:cxnSp>
        <p:nvCxnSpPr>
          <p:cNvPr id="104" name="Google Shape;104;p14"/>
          <p:cNvCxnSpPr/>
          <p:nvPr/>
        </p:nvCxnSpPr>
        <p:spPr>
          <a:xfrm>
            <a:off x="-27384" y="6105128"/>
            <a:ext cx="6951600" cy="0"/>
          </a:xfrm>
          <a:prstGeom prst="straightConnector1">
            <a:avLst/>
          </a:prstGeom>
          <a:noFill/>
          <a:ln cap="flat" cmpd="sng" w="19050">
            <a:solidFill>
              <a:srgbClr val="9E1A30"/>
            </a:solidFill>
            <a:prstDash val="solid"/>
            <a:round/>
            <a:headEnd len="sm" w="sm" type="none"/>
            <a:tailEnd len="sm" w="sm" type="none"/>
          </a:ln>
        </p:spPr>
      </p:cxnSp>
      <p:sp>
        <p:nvSpPr>
          <p:cNvPr id="105" name="Google Shape;105;p14"/>
          <p:cNvSpPr txBox="1"/>
          <p:nvPr/>
        </p:nvSpPr>
        <p:spPr>
          <a:xfrm>
            <a:off x="6237312" y="9585176"/>
            <a:ext cx="466794" cy="1923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650">
                <a:solidFill>
                  <a:schemeClr val="lt1"/>
                </a:solidFill>
                <a:latin typeface="Calibri"/>
                <a:ea typeface="Calibri"/>
                <a:cs typeface="Calibri"/>
                <a:sym typeface="Calibri"/>
              </a:rPr>
              <a:t>Page 02</a:t>
            </a:r>
            <a:endParaRPr/>
          </a:p>
        </p:txBody>
      </p:sp>
      <p:cxnSp>
        <p:nvCxnSpPr>
          <p:cNvPr id="106" name="Google Shape;106;p14"/>
          <p:cNvCxnSpPr/>
          <p:nvPr/>
        </p:nvCxnSpPr>
        <p:spPr>
          <a:xfrm>
            <a:off x="153000" y="9417496"/>
            <a:ext cx="6552000" cy="0"/>
          </a:xfrm>
          <a:prstGeom prst="straightConnector1">
            <a:avLst/>
          </a:prstGeom>
          <a:noFill/>
          <a:ln cap="flat" cmpd="sng" w="9525">
            <a:solidFill>
              <a:schemeClr val="lt1"/>
            </a:solidFill>
            <a:prstDash val="solid"/>
            <a:round/>
            <a:headEnd len="sm" w="sm" type="none"/>
            <a:tailEnd len="sm" w="sm" type="none"/>
          </a:ln>
        </p:spPr>
      </p:cxnSp>
      <p:sp>
        <p:nvSpPr>
          <p:cNvPr id="107" name="Google Shape;107;p14"/>
          <p:cNvSpPr txBox="1"/>
          <p:nvPr/>
        </p:nvSpPr>
        <p:spPr>
          <a:xfrm>
            <a:off x="692696" y="1681277"/>
            <a:ext cx="4104456" cy="3477875"/>
          </a:xfrm>
          <a:prstGeom prst="rect">
            <a:avLst/>
          </a:prstGeom>
          <a:noFill/>
          <a:ln>
            <a:noFill/>
          </a:ln>
        </p:spPr>
        <p:txBody>
          <a:bodyPr anchorCtr="0" anchor="t" bIns="45700" lIns="91425" spcFirstLastPara="1" rIns="91425" wrap="square" tIns="45700">
            <a:noAutofit/>
          </a:bodyPr>
          <a:lstStyle/>
          <a:p>
            <a:pPr indent="0" lvl="0" marL="0" marR="0" rtl="0" algn="l">
              <a:lnSpc>
                <a:spcPct val="136363"/>
              </a:lnSpc>
              <a:spcBef>
                <a:spcPts val="0"/>
              </a:spcBef>
              <a:spcAft>
                <a:spcPts val="0"/>
              </a:spcAft>
              <a:buNone/>
            </a:pPr>
            <a:r>
              <a:rPr lang="en-GB" sz="1100">
                <a:solidFill>
                  <a:schemeClr val="dk1"/>
                </a:solidFill>
                <a:latin typeface="Calibri"/>
                <a:ea typeface="Calibri"/>
                <a:cs typeface="Calibri"/>
                <a:sym typeface="Calibri"/>
              </a:rPr>
              <a:t> </a:t>
            </a:r>
            <a:endParaRPr/>
          </a:p>
          <a:p>
            <a:pPr indent="0" lvl="0" marL="182563" marR="0" rtl="0" algn="l">
              <a:lnSpc>
                <a:spcPct val="166666"/>
              </a:lnSpc>
              <a:spcBef>
                <a:spcPts val="0"/>
              </a:spcBef>
              <a:spcAft>
                <a:spcPts val="0"/>
              </a:spcAft>
              <a:buNone/>
            </a:pPr>
            <a:r>
              <a:rPr b="1" lang="en-GB" sz="900">
                <a:solidFill>
                  <a:schemeClr val="dk1"/>
                </a:solidFill>
                <a:latin typeface="Calibri"/>
                <a:ea typeface="Calibri"/>
                <a:cs typeface="Calibri"/>
                <a:sym typeface="Calibri"/>
              </a:rPr>
              <a:t>Introductions to other professionals</a:t>
            </a:r>
            <a:endParaRPr sz="900">
              <a:solidFill>
                <a:schemeClr val="dk1"/>
              </a:solidFill>
              <a:latin typeface="Calibri"/>
              <a:ea typeface="Calibri"/>
              <a:cs typeface="Calibri"/>
              <a:sym typeface="Calibri"/>
            </a:endParaRPr>
          </a:p>
          <a:p>
            <a:pPr indent="0" lvl="0" marL="182563" marR="0" rtl="0" algn="l">
              <a:lnSpc>
                <a:spcPct val="166666"/>
              </a:lnSpc>
              <a:spcBef>
                <a:spcPts val="0"/>
              </a:spcBef>
              <a:spcAft>
                <a:spcPts val="0"/>
              </a:spcAft>
              <a:buNone/>
            </a:pPr>
            <a:r>
              <a:rPr lang="en-GB" sz="900">
                <a:solidFill>
                  <a:schemeClr val="dk1"/>
                </a:solidFill>
                <a:latin typeface="Calibri"/>
                <a:ea typeface="Calibri"/>
                <a:cs typeface="Calibri"/>
                <a:sym typeface="Calibri"/>
              </a:rPr>
              <a:t>If you ever need another professional to deal with a specific issue (e.g. your Will, or a complex tax issue) we have an extensive and trusted network of contacts we can connect you with. </a:t>
            </a:r>
            <a:endParaRPr/>
          </a:p>
          <a:p>
            <a:pPr indent="0" lvl="0" marL="182563" marR="0" rtl="0" algn="l">
              <a:lnSpc>
                <a:spcPct val="166666"/>
              </a:lnSpc>
              <a:spcBef>
                <a:spcPts val="0"/>
              </a:spcBef>
              <a:spcAft>
                <a:spcPts val="0"/>
              </a:spcAft>
              <a:buNone/>
            </a:pPr>
            <a:r>
              <a:t/>
            </a:r>
            <a:endParaRPr sz="900">
              <a:solidFill>
                <a:schemeClr val="dk1"/>
              </a:solidFill>
              <a:latin typeface="Calibri"/>
              <a:ea typeface="Calibri"/>
              <a:cs typeface="Calibri"/>
              <a:sym typeface="Calibri"/>
            </a:endParaRPr>
          </a:p>
          <a:p>
            <a:pPr indent="0" lvl="0" marL="182563" marR="0" rtl="0" algn="l">
              <a:lnSpc>
                <a:spcPct val="166666"/>
              </a:lnSpc>
              <a:spcBef>
                <a:spcPts val="600"/>
              </a:spcBef>
              <a:spcAft>
                <a:spcPts val="0"/>
              </a:spcAft>
              <a:buNone/>
            </a:pPr>
            <a:r>
              <a:rPr b="1" lang="en-GB" sz="900">
                <a:solidFill>
                  <a:schemeClr val="dk1"/>
                </a:solidFill>
                <a:latin typeface="Calibri"/>
                <a:ea typeface="Calibri"/>
                <a:cs typeface="Calibri"/>
                <a:sym typeface="Calibri"/>
              </a:rPr>
              <a:t>Helping with broader family financial issues</a:t>
            </a:r>
            <a:endParaRPr sz="900">
              <a:solidFill>
                <a:schemeClr val="dk1"/>
              </a:solidFill>
              <a:latin typeface="Calibri"/>
              <a:ea typeface="Calibri"/>
              <a:cs typeface="Calibri"/>
              <a:sym typeface="Calibri"/>
            </a:endParaRPr>
          </a:p>
          <a:p>
            <a:pPr indent="0" lvl="0" marL="182563" marR="0" rtl="0" algn="l">
              <a:lnSpc>
                <a:spcPct val="166666"/>
              </a:lnSpc>
              <a:spcBef>
                <a:spcPts val="600"/>
              </a:spcBef>
              <a:spcAft>
                <a:spcPts val="0"/>
              </a:spcAft>
              <a:buNone/>
            </a:pPr>
            <a:r>
              <a:rPr lang="en-GB" sz="900">
                <a:solidFill>
                  <a:schemeClr val="dk1"/>
                </a:solidFill>
                <a:latin typeface="Calibri"/>
                <a:ea typeface="Calibri"/>
                <a:cs typeface="Calibri"/>
                <a:sym typeface="Calibri"/>
              </a:rPr>
              <a:t>Sometimes other members of your family face challenges that you would like to help them through. These could include things like:</a:t>
            </a:r>
            <a:br>
              <a:rPr lang="en-GB" sz="900">
                <a:solidFill>
                  <a:schemeClr val="dk1"/>
                </a:solidFill>
                <a:latin typeface="Calibri"/>
                <a:ea typeface="Calibri"/>
                <a:cs typeface="Calibri"/>
                <a:sym typeface="Calibri"/>
              </a:rPr>
            </a:br>
            <a:endParaRPr sz="100">
              <a:solidFill>
                <a:schemeClr val="dk1"/>
              </a:solidFill>
              <a:latin typeface="Calibri"/>
              <a:ea typeface="Calibri"/>
              <a:cs typeface="Calibri"/>
              <a:sym typeface="Calibri"/>
            </a:endParaRPr>
          </a:p>
          <a:p>
            <a:pPr indent="-171450" lvl="1" marL="360363" marR="0" rtl="0" algn="l">
              <a:lnSpc>
                <a:spcPct val="166666"/>
              </a:lnSpc>
              <a:spcBef>
                <a:spcPts val="0"/>
              </a:spcBef>
              <a:spcAft>
                <a:spcPts val="0"/>
              </a:spcAft>
              <a:buClr>
                <a:srgbClr val="A5A5A5"/>
              </a:buClr>
              <a:buSzPts val="900"/>
              <a:buFont typeface="Arial"/>
              <a:buChar char="»"/>
            </a:pPr>
            <a:r>
              <a:rPr b="0" i="0" lang="en-GB" sz="900" u="none" cap="none" strike="noStrike">
                <a:solidFill>
                  <a:schemeClr val="dk1"/>
                </a:solidFill>
                <a:latin typeface="Calibri"/>
                <a:ea typeface="Calibri"/>
                <a:cs typeface="Calibri"/>
                <a:sym typeface="Calibri"/>
              </a:rPr>
              <a:t>Care home funding for your parents</a:t>
            </a:r>
            <a:endParaRPr/>
          </a:p>
          <a:p>
            <a:pPr indent="-171450" lvl="1" marL="360363" marR="0" rtl="0" algn="l">
              <a:lnSpc>
                <a:spcPct val="166666"/>
              </a:lnSpc>
              <a:spcBef>
                <a:spcPts val="0"/>
              </a:spcBef>
              <a:spcAft>
                <a:spcPts val="0"/>
              </a:spcAft>
              <a:buClr>
                <a:srgbClr val="A5A5A5"/>
              </a:buClr>
              <a:buSzPts val="900"/>
              <a:buFont typeface="Arial"/>
              <a:buChar char="»"/>
            </a:pPr>
            <a:r>
              <a:rPr b="0" i="0" lang="en-GB" sz="900" u="none" cap="none" strike="noStrike">
                <a:solidFill>
                  <a:schemeClr val="dk1"/>
                </a:solidFill>
                <a:latin typeface="Calibri"/>
                <a:ea typeface="Calibri"/>
                <a:cs typeface="Calibri"/>
                <a:sym typeface="Calibri"/>
              </a:rPr>
              <a:t>Paying for the education of grandchildren</a:t>
            </a:r>
            <a:endParaRPr/>
          </a:p>
          <a:p>
            <a:pPr indent="-171450" lvl="1" marL="360363" marR="0" rtl="0" algn="l">
              <a:lnSpc>
                <a:spcPct val="166666"/>
              </a:lnSpc>
              <a:spcBef>
                <a:spcPts val="0"/>
              </a:spcBef>
              <a:spcAft>
                <a:spcPts val="0"/>
              </a:spcAft>
              <a:buClr>
                <a:srgbClr val="A5A5A5"/>
              </a:buClr>
              <a:buSzPts val="900"/>
              <a:buFont typeface="Arial"/>
              <a:buChar char="»"/>
            </a:pPr>
            <a:r>
              <a:rPr b="0" i="0" lang="en-GB" sz="900" u="none" cap="none" strike="noStrike">
                <a:solidFill>
                  <a:schemeClr val="dk1"/>
                </a:solidFill>
                <a:latin typeface="Calibri"/>
                <a:ea typeface="Calibri"/>
                <a:cs typeface="Calibri"/>
                <a:sym typeface="Calibri"/>
              </a:rPr>
              <a:t>Help with property purchase or debt reduction for your children</a:t>
            </a:r>
            <a:endParaRPr/>
          </a:p>
          <a:p>
            <a:pPr indent="-171450" lvl="1" marL="360363" marR="0" rtl="0" algn="l">
              <a:lnSpc>
                <a:spcPct val="166666"/>
              </a:lnSpc>
              <a:spcBef>
                <a:spcPts val="0"/>
              </a:spcBef>
              <a:spcAft>
                <a:spcPts val="0"/>
              </a:spcAft>
              <a:buClr>
                <a:srgbClr val="A5A5A5"/>
              </a:buClr>
              <a:buSzPts val="900"/>
              <a:buFont typeface="Arial"/>
              <a:buChar char="»"/>
            </a:pPr>
            <a:r>
              <a:rPr b="0" i="0" lang="en-GB" sz="900" u="none" cap="none" strike="noStrike">
                <a:solidFill>
                  <a:schemeClr val="dk1"/>
                </a:solidFill>
                <a:latin typeface="Calibri"/>
                <a:ea typeface="Calibri"/>
                <a:cs typeface="Calibri"/>
                <a:sym typeface="Calibri"/>
              </a:rPr>
              <a:t>Gifting money safely, down through the generations</a:t>
            </a:r>
            <a:endParaRPr/>
          </a:p>
          <a:p>
            <a:pPr indent="0" lvl="0" marL="182563" marR="0" rtl="0" algn="l">
              <a:lnSpc>
                <a:spcPct val="166666"/>
              </a:lnSpc>
              <a:spcBef>
                <a:spcPts val="1200"/>
              </a:spcBef>
              <a:spcAft>
                <a:spcPts val="0"/>
              </a:spcAft>
              <a:buNone/>
            </a:pPr>
            <a:r>
              <a:rPr lang="en-GB" sz="900">
                <a:solidFill>
                  <a:schemeClr val="dk1"/>
                </a:solidFill>
                <a:latin typeface="Calibri"/>
                <a:ea typeface="Calibri"/>
                <a:cs typeface="Calibri"/>
                <a:sym typeface="Calibri"/>
              </a:rPr>
              <a:t>We provide advice on each of these matters, as part of our retiree advisory service. </a:t>
            </a:r>
            <a:endParaRPr/>
          </a:p>
        </p:txBody>
      </p:sp>
      <p:pic>
        <p:nvPicPr>
          <p:cNvPr id="108" name="Google Shape;108;p14"/>
          <p:cNvPicPr preferRelativeResize="0"/>
          <p:nvPr/>
        </p:nvPicPr>
        <p:blipFill rotWithShape="1">
          <a:blip r:embed="rId3">
            <a:alphaModFix/>
          </a:blip>
          <a:srcRect b="0" l="0" r="0" t="0"/>
          <a:stretch/>
        </p:blipFill>
        <p:spPr>
          <a:xfrm>
            <a:off x="112105" y="9517245"/>
            <a:ext cx="864000" cy="263173"/>
          </a:xfrm>
          <a:prstGeom prst="rect">
            <a:avLst/>
          </a:prstGeom>
          <a:noFill/>
          <a:ln>
            <a:noFill/>
          </a:ln>
        </p:spPr>
      </p:pic>
      <p:sp>
        <p:nvSpPr>
          <p:cNvPr id="109" name="Google Shape;109;p14"/>
          <p:cNvSpPr txBox="1"/>
          <p:nvPr/>
        </p:nvSpPr>
        <p:spPr>
          <a:xfrm>
            <a:off x="2658148" y="7247964"/>
            <a:ext cx="15417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rgbClr val="FF0000"/>
                </a:solidFill>
                <a:latin typeface="Calibri"/>
                <a:ea typeface="Calibri"/>
                <a:cs typeface="Calibri"/>
                <a:sym typeface="Calibri"/>
              </a:rPr>
              <a:t>INSERT IMAGE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5"/>
          <p:cNvSpPr/>
          <p:nvPr/>
        </p:nvSpPr>
        <p:spPr>
          <a:xfrm>
            <a:off x="-14575" y="6365174"/>
            <a:ext cx="6887149" cy="354082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 name="Google Shape;115;p15"/>
          <p:cNvSpPr txBox="1"/>
          <p:nvPr/>
        </p:nvSpPr>
        <p:spPr>
          <a:xfrm>
            <a:off x="404664" y="1856656"/>
            <a:ext cx="5760640" cy="6055504"/>
          </a:xfrm>
          <a:prstGeom prst="rect">
            <a:avLst/>
          </a:prstGeom>
          <a:noFill/>
          <a:ln>
            <a:noFill/>
          </a:ln>
        </p:spPr>
        <p:txBody>
          <a:bodyPr anchorCtr="0" anchor="t" bIns="45700" lIns="91425" spcFirstLastPara="1" rIns="91425" wrap="square" tIns="45700">
            <a:noAutofit/>
          </a:bodyPr>
          <a:lstStyle/>
          <a:p>
            <a:pPr indent="0" lvl="0" marL="177800" marR="0" rtl="0" algn="l">
              <a:lnSpc>
                <a:spcPct val="176470"/>
              </a:lnSpc>
              <a:spcBef>
                <a:spcPts val="0"/>
              </a:spcBef>
              <a:spcAft>
                <a:spcPts val="0"/>
              </a:spcAft>
              <a:buNone/>
            </a:pPr>
            <a:r>
              <a:rPr b="1" lang="en-GB" sz="850">
                <a:solidFill>
                  <a:schemeClr val="dk1"/>
                </a:solidFill>
                <a:latin typeface="Calibri"/>
                <a:ea typeface="Calibri"/>
                <a:cs typeface="Calibri"/>
                <a:sym typeface="Calibri"/>
              </a:rPr>
              <a:t>Wealth Administration: removing the hassle</a:t>
            </a:r>
            <a:endParaRPr/>
          </a:p>
          <a:p>
            <a:pPr indent="0" lvl="0" marL="177800" marR="0" rtl="0" algn="l">
              <a:lnSpc>
                <a:spcPct val="176470"/>
              </a:lnSpc>
              <a:spcBef>
                <a:spcPts val="0"/>
              </a:spcBef>
              <a:spcAft>
                <a:spcPts val="0"/>
              </a:spcAft>
              <a:buNone/>
            </a:pPr>
            <a:r>
              <a:rPr lang="en-GB" sz="850">
                <a:solidFill>
                  <a:schemeClr val="dk1"/>
                </a:solidFill>
                <a:latin typeface="Calibri"/>
                <a:ea typeface="Calibri"/>
                <a:cs typeface="Calibri"/>
                <a:sym typeface="Calibri"/>
              </a:rPr>
              <a:t>We simplify everything that can be simplified, speaking to you in a way you can understand without any jargon. We will take on as much or as little as you want us to - it is entirely up to you.</a:t>
            </a:r>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rPr b="1" lang="en-GB" sz="850">
                <a:solidFill>
                  <a:schemeClr val="dk1"/>
                </a:solidFill>
                <a:latin typeface="Calibri"/>
                <a:ea typeface="Calibri"/>
                <a:cs typeface="Calibri"/>
                <a:sym typeface="Calibri"/>
              </a:rPr>
              <a:t>Income Management: sensible strategies</a:t>
            </a:r>
            <a:endParaRPr/>
          </a:p>
          <a:p>
            <a:pPr indent="0" lvl="0" marL="177800" marR="0" rtl="0" algn="l">
              <a:lnSpc>
                <a:spcPct val="176470"/>
              </a:lnSpc>
              <a:spcBef>
                <a:spcPts val="0"/>
              </a:spcBef>
              <a:spcAft>
                <a:spcPts val="0"/>
              </a:spcAft>
              <a:buNone/>
            </a:pPr>
            <a:r>
              <a:rPr lang="en-GB" sz="850">
                <a:solidFill>
                  <a:schemeClr val="dk1"/>
                </a:solidFill>
                <a:latin typeface="Calibri"/>
                <a:ea typeface="Calibri"/>
                <a:cs typeface="Calibri"/>
                <a:sym typeface="Calibri"/>
              </a:rPr>
              <a:t>We make sure your income is stable and secure regardless of what is happening out in the world. Our goal is to create a strategy to ensure your money lasts as long as you do. Clients tell us this is one of the most reassuring aspects of working with us.</a:t>
            </a:r>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rPr b="1" lang="en-GB" sz="850">
                <a:solidFill>
                  <a:schemeClr val="dk1"/>
                </a:solidFill>
                <a:latin typeface="Calibri"/>
                <a:ea typeface="Calibri"/>
                <a:cs typeface="Calibri"/>
                <a:sym typeface="Calibri"/>
              </a:rPr>
              <a:t>IHT and Estate Planning: protecting your assets </a:t>
            </a:r>
            <a:endParaRPr/>
          </a:p>
          <a:p>
            <a:pPr indent="0" lvl="0" marL="177800" marR="0" rtl="0" algn="l">
              <a:lnSpc>
                <a:spcPct val="176470"/>
              </a:lnSpc>
              <a:spcBef>
                <a:spcPts val="0"/>
              </a:spcBef>
              <a:spcAft>
                <a:spcPts val="0"/>
              </a:spcAft>
              <a:buNone/>
            </a:pPr>
            <a:r>
              <a:rPr lang="en-GB" sz="850">
                <a:solidFill>
                  <a:schemeClr val="dk1"/>
                </a:solidFill>
                <a:latin typeface="Calibri"/>
                <a:ea typeface="Calibri"/>
                <a:cs typeface="Calibri"/>
                <a:sym typeface="Calibri"/>
              </a:rPr>
              <a:t>When it comes to estate planning you want to ensure the right funds end up in the right hands at the right time, without paying a fortune in tax to the government.. Drawing on our years of experience and trusted network we can deal with your estate planning and IHT issues in a way that meets your exact requirements.</a:t>
            </a:r>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77800" marR="0" rtl="0" algn="l">
              <a:lnSpc>
                <a:spcPct val="176470"/>
              </a:lnSpc>
              <a:spcBef>
                <a:spcPts val="0"/>
              </a:spcBef>
              <a:spcAft>
                <a:spcPts val="0"/>
              </a:spcAft>
              <a:buNone/>
            </a:pPr>
            <a:r>
              <a:rPr b="1" lang="en-GB" sz="850">
                <a:solidFill>
                  <a:schemeClr val="dk1"/>
                </a:solidFill>
                <a:latin typeface="Calibri"/>
                <a:ea typeface="Calibri"/>
                <a:cs typeface="Calibri"/>
                <a:sym typeface="Calibri"/>
              </a:rPr>
              <a:t>Investment Advice: managing risk and reward</a:t>
            </a:r>
            <a:endParaRPr/>
          </a:p>
          <a:p>
            <a:pPr indent="0" lvl="0" marL="177800" marR="0" rtl="0" algn="l">
              <a:lnSpc>
                <a:spcPct val="176470"/>
              </a:lnSpc>
              <a:spcBef>
                <a:spcPts val="0"/>
              </a:spcBef>
              <a:spcAft>
                <a:spcPts val="0"/>
              </a:spcAft>
              <a:buNone/>
            </a:pPr>
            <a:r>
              <a:rPr lang="en-GB" sz="850">
                <a:solidFill>
                  <a:schemeClr val="dk1"/>
                </a:solidFill>
                <a:latin typeface="Calibri"/>
                <a:ea typeface="Calibri"/>
                <a:cs typeface="Calibri"/>
                <a:sym typeface="Calibri"/>
              </a:rPr>
              <a:t>Our investment approach is straightforward and sound. Most clients don’t need to be taking risks in their retirement years, so we don't either. Slow and steady wins the race. </a:t>
            </a:r>
            <a:endParaRPr/>
          </a:p>
          <a:p>
            <a:pPr indent="0" lvl="0" marL="177800" marR="0" rtl="0" algn="l">
              <a:lnSpc>
                <a:spcPct val="176470"/>
              </a:lnSpc>
              <a:spcBef>
                <a:spcPts val="0"/>
              </a:spcBef>
              <a:spcAft>
                <a:spcPts val="0"/>
              </a:spcAft>
              <a:buNone/>
            </a:pPr>
            <a:r>
              <a:rPr lang="en-GB" sz="850">
                <a:solidFill>
                  <a:schemeClr val="dk1"/>
                </a:solidFill>
                <a:latin typeface="Calibri"/>
                <a:ea typeface="Calibri"/>
                <a:cs typeface="Calibri"/>
                <a:sym typeface="Calibri"/>
              </a:rPr>
              <a:t> </a:t>
            </a:r>
            <a:endParaRPr/>
          </a:p>
          <a:p>
            <a:pPr indent="0" lvl="0" marL="177800" marR="0" rtl="0" algn="l">
              <a:lnSpc>
                <a:spcPct val="176470"/>
              </a:lnSpc>
              <a:spcBef>
                <a:spcPts val="0"/>
              </a:spcBef>
              <a:spcAft>
                <a:spcPts val="0"/>
              </a:spcAft>
              <a:buNone/>
            </a:pPr>
            <a:r>
              <a:rPr b="1" lang="en-GB" sz="850">
                <a:solidFill>
                  <a:schemeClr val="dk1"/>
                </a:solidFill>
                <a:latin typeface="Calibri"/>
                <a:ea typeface="Calibri"/>
                <a:cs typeface="Calibri"/>
                <a:sym typeface="Calibri"/>
              </a:rPr>
              <a:t>Tax Mitigation: make your money go further</a:t>
            </a:r>
            <a:endParaRPr/>
          </a:p>
          <a:p>
            <a:pPr indent="0" lvl="0" marL="177800" marR="0" rtl="0" algn="l">
              <a:lnSpc>
                <a:spcPct val="176470"/>
              </a:lnSpc>
              <a:spcBef>
                <a:spcPts val="0"/>
              </a:spcBef>
              <a:spcAft>
                <a:spcPts val="0"/>
              </a:spcAft>
              <a:buNone/>
            </a:pPr>
            <a:r>
              <a:rPr lang="en-GB" sz="850">
                <a:solidFill>
                  <a:schemeClr val="dk1"/>
                </a:solidFill>
                <a:latin typeface="Calibri"/>
                <a:ea typeface="Calibri"/>
                <a:cs typeface="Calibri"/>
                <a:sym typeface="Calibri"/>
              </a:rPr>
              <a:t>Every bit of tax saved goes straight into your pocket. Smart tax planning can make your money last longer, providing you with more income each year so you can enjoy the retirement lifestyle you’ve worked hard for. This is a very important part of our service.</a:t>
            </a:r>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1" marL="182563" marR="0" rtl="0" algn="l">
              <a:lnSpc>
                <a:spcPct val="176470"/>
              </a:lnSpc>
              <a:spcBef>
                <a:spcPts val="0"/>
              </a:spcBef>
              <a:spcAft>
                <a:spcPts val="0"/>
              </a:spcAft>
              <a:buNone/>
            </a:pPr>
            <a:r>
              <a:rPr b="1" i="0" lang="en-GB" sz="850" u="none" cap="none" strike="noStrike">
                <a:solidFill>
                  <a:schemeClr val="dk1"/>
                </a:solidFill>
                <a:latin typeface="Calibri"/>
                <a:ea typeface="Calibri"/>
                <a:cs typeface="Calibri"/>
                <a:sym typeface="Calibri"/>
              </a:rPr>
              <a:t>Pension Planning: guidance and advice  </a:t>
            </a:r>
            <a:endParaRPr/>
          </a:p>
          <a:p>
            <a:pPr indent="0" lvl="1" marL="182563" marR="0" rtl="0" algn="l">
              <a:lnSpc>
                <a:spcPct val="176470"/>
              </a:lnSpc>
              <a:spcBef>
                <a:spcPts val="0"/>
              </a:spcBef>
              <a:spcAft>
                <a:spcPts val="0"/>
              </a:spcAft>
              <a:buNone/>
            </a:pPr>
            <a:r>
              <a:rPr b="0" i="0" lang="en-GB" sz="850" u="none" cap="none" strike="noStrike">
                <a:solidFill>
                  <a:schemeClr val="dk1"/>
                </a:solidFill>
                <a:latin typeface="Calibri"/>
                <a:ea typeface="Calibri"/>
                <a:cs typeface="Calibri"/>
                <a:sym typeface="Calibri"/>
              </a:rPr>
              <a:t>Pensions are extremely tax effective but unfortunately they are also very complicated and confusing. We can guide you through the pensions minefield, keeping it clear and simple at the same time.</a:t>
            </a:r>
            <a:endParaRPr/>
          </a:p>
          <a:p>
            <a:pPr indent="0" lvl="0" marL="177800" marR="0" rtl="0" algn="l">
              <a:lnSpc>
                <a:spcPct val="176470"/>
              </a:lnSpc>
              <a:spcBef>
                <a:spcPts val="0"/>
              </a:spcBef>
              <a:spcAft>
                <a:spcPts val="0"/>
              </a:spcAft>
              <a:buNone/>
            </a:pPr>
            <a:r>
              <a:t/>
            </a:r>
            <a:endParaRPr sz="850">
              <a:solidFill>
                <a:schemeClr val="dk1"/>
              </a:solidFill>
              <a:latin typeface="Calibri"/>
              <a:ea typeface="Calibri"/>
              <a:cs typeface="Calibri"/>
              <a:sym typeface="Calibri"/>
            </a:endParaRPr>
          </a:p>
          <a:p>
            <a:pPr indent="0" lvl="0" marL="182563" marR="0" rtl="0" algn="l">
              <a:lnSpc>
                <a:spcPct val="166666"/>
              </a:lnSpc>
              <a:spcBef>
                <a:spcPts val="0"/>
              </a:spcBef>
              <a:spcAft>
                <a:spcPts val="0"/>
              </a:spcAft>
              <a:buNone/>
            </a:pPr>
            <a:r>
              <a:t/>
            </a:r>
            <a:endParaRPr sz="900">
              <a:solidFill>
                <a:schemeClr val="dk1"/>
              </a:solidFill>
              <a:latin typeface="Calibri"/>
              <a:ea typeface="Calibri"/>
              <a:cs typeface="Calibri"/>
              <a:sym typeface="Calibri"/>
            </a:endParaRPr>
          </a:p>
          <a:p>
            <a:pPr indent="0" lvl="0" marL="182563" marR="0" rtl="0" algn="l">
              <a:lnSpc>
                <a:spcPct val="166666"/>
              </a:lnSpc>
              <a:spcBef>
                <a:spcPts val="0"/>
              </a:spcBef>
              <a:spcAft>
                <a:spcPts val="0"/>
              </a:spcAft>
              <a:buNone/>
            </a:pPr>
            <a:r>
              <a:rPr lang="en-GB" sz="900">
                <a:solidFill>
                  <a:schemeClr val="dk1"/>
                </a:solidFill>
                <a:latin typeface="Calibri"/>
                <a:ea typeface="Calibri"/>
                <a:cs typeface="Calibri"/>
                <a:sym typeface="Calibri"/>
              </a:rPr>
              <a:t> </a:t>
            </a:r>
            <a:endParaRPr/>
          </a:p>
        </p:txBody>
      </p:sp>
      <p:sp>
        <p:nvSpPr>
          <p:cNvPr id="116" name="Google Shape;116;p15"/>
          <p:cNvSpPr/>
          <p:nvPr/>
        </p:nvSpPr>
        <p:spPr>
          <a:xfrm>
            <a:off x="548680" y="416496"/>
            <a:ext cx="4536504" cy="12926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lnSpc>
                <a:spcPct val="93750"/>
              </a:lnSpc>
              <a:spcBef>
                <a:spcPts val="0"/>
              </a:spcBef>
              <a:spcAft>
                <a:spcPts val="0"/>
              </a:spcAft>
              <a:buNone/>
            </a:pPr>
            <a:r>
              <a:rPr b="1" lang="en-GB" sz="1600">
                <a:solidFill>
                  <a:schemeClr val="dk1"/>
                </a:solidFill>
                <a:latin typeface="Calibri"/>
                <a:ea typeface="Calibri"/>
                <a:cs typeface="Calibri"/>
                <a:sym typeface="Calibri"/>
              </a:rPr>
              <a:t>Ongoing advice to take away the complexity</a:t>
            </a:r>
            <a:endParaRPr/>
          </a:p>
          <a:p>
            <a:pPr indent="0" lvl="0" marL="0" marR="0" rtl="0" algn="l">
              <a:lnSpc>
                <a:spcPct val="136363"/>
              </a:lnSpc>
              <a:spcBef>
                <a:spcPts val="1200"/>
              </a:spcBef>
              <a:spcAft>
                <a:spcPts val="0"/>
              </a:spcAft>
              <a:buNone/>
            </a:pPr>
            <a:r>
              <a:rPr lang="en-GB" sz="1100">
                <a:solidFill>
                  <a:schemeClr val="dk1"/>
                </a:solidFill>
                <a:latin typeface="Calibri"/>
                <a:ea typeface="Calibri"/>
                <a:cs typeface="Calibri"/>
                <a:sym typeface="Calibri"/>
              </a:rPr>
              <a:t>Our aim is to reduce the complexity associated with managing your financial affairs so you can plan for the future with clarity and ease. Below you will find a summary of the other services we provide.</a:t>
            </a:r>
            <a:endParaRPr/>
          </a:p>
        </p:txBody>
      </p:sp>
      <p:cxnSp>
        <p:nvCxnSpPr>
          <p:cNvPr id="117" name="Google Shape;117;p15"/>
          <p:cNvCxnSpPr/>
          <p:nvPr/>
        </p:nvCxnSpPr>
        <p:spPr>
          <a:xfrm>
            <a:off x="-27384" y="6365174"/>
            <a:ext cx="6951600" cy="0"/>
          </a:xfrm>
          <a:prstGeom prst="straightConnector1">
            <a:avLst/>
          </a:prstGeom>
          <a:noFill/>
          <a:ln cap="flat" cmpd="sng" w="19050">
            <a:solidFill>
              <a:srgbClr val="9E1A30"/>
            </a:solidFill>
            <a:prstDash val="solid"/>
            <a:round/>
            <a:headEnd len="sm" w="sm" type="none"/>
            <a:tailEnd len="sm" w="sm" type="none"/>
          </a:ln>
        </p:spPr>
      </p:cxnSp>
      <p:sp>
        <p:nvSpPr>
          <p:cNvPr id="118" name="Google Shape;118;p15"/>
          <p:cNvSpPr txBox="1"/>
          <p:nvPr/>
        </p:nvSpPr>
        <p:spPr>
          <a:xfrm>
            <a:off x="6237312" y="9585176"/>
            <a:ext cx="466794" cy="1923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650">
                <a:solidFill>
                  <a:schemeClr val="lt1"/>
                </a:solidFill>
                <a:latin typeface="Calibri"/>
                <a:ea typeface="Calibri"/>
                <a:cs typeface="Calibri"/>
                <a:sym typeface="Calibri"/>
              </a:rPr>
              <a:t>Page 04</a:t>
            </a:r>
            <a:endParaRPr/>
          </a:p>
        </p:txBody>
      </p:sp>
      <p:cxnSp>
        <p:nvCxnSpPr>
          <p:cNvPr id="119" name="Google Shape;119;p15"/>
          <p:cNvCxnSpPr/>
          <p:nvPr/>
        </p:nvCxnSpPr>
        <p:spPr>
          <a:xfrm>
            <a:off x="153000" y="9417496"/>
            <a:ext cx="6552000" cy="0"/>
          </a:xfrm>
          <a:prstGeom prst="straightConnector1">
            <a:avLst/>
          </a:prstGeom>
          <a:noFill/>
          <a:ln cap="flat" cmpd="sng" w="9525">
            <a:solidFill>
              <a:schemeClr val="lt1"/>
            </a:solidFill>
            <a:prstDash val="solid"/>
            <a:round/>
            <a:headEnd len="sm" w="sm" type="none"/>
            <a:tailEnd len="sm" w="sm" type="none"/>
          </a:ln>
        </p:spPr>
      </p:cxnSp>
      <p:pic>
        <p:nvPicPr>
          <p:cNvPr id="120" name="Google Shape;120;p15"/>
          <p:cNvPicPr preferRelativeResize="0"/>
          <p:nvPr/>
        </p:nvPicPr>
        <p:blipFill rotWithShape="1">
          <a:blip r:embed="rId3">
            <a:alphaModFix/>
          </a:blip>
          <a:srcRect b="0" l="0" r="0" t="0"/>
          <a:stretch/>
        </p:blipFill>
        <p:spPr>
          <a:xfrm>
            <a:off x="116632" y="9516817"/>
            <a:ext cx="864096" cy="260719"/>
          </a:xfrm>
          <a:prstGeom prst="rect">
            <a:avLst/>
          </a:prstGeom>
          <a:noFill/>
          <a:ln>
            <a:noFill/>
          </a:ln>
        </p:spPr>
      </p:pic>
      <p:sp>
        <p:nvSpPr>
          <p:cNvPr id="121" name="Google Shape;121;p15"/>
          <p:cNvSpPr txBox="1"/>
          <p:nvPr/>
        </p:nvSpPr>
        <p:spPr>
          <a:xfrm>
            <a:off x="2658148" y="7535996"/>
            <a:ext cx="154170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rgbClr val="FF0000"/>
                </a:solidFill>
                <a:latin typeface="Calibri"/>
                <a:ea typeface="Calibri"/>
                <a:cs typeface="Calibri"/>
                <a:sym typeface="Calibri"/>
              </a:rPr>
              <a:t>INSERT IMAGE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