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2" r:id="rId4"/>
    <p:sldMasterId id="2147483733" r:id="rId5"/>
    <p:sldMasterId id="2147483734" r:id="rId6"/>
    <p:sldMasterId id="2147483735" r:id="rId7"/>
    <p:sldMasterId id="2147483736" r:id="rId8"/>
    <p:sldMasterId id="2147483737" r:id="rId9"/>
    <p:sldMasterId id="2147483738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</p:sldIdLst>
  <p:sldSz cy="13716000" cx="24377650"/>
  <p:notesSz cx="6858000" cy="9144000"/>
  <p:embeddedFontLst>
    <p:embeddedFont>
      <p:font typeface="Lato"/>
      <p:regular r:id="rId110"/>
      <p:bold r:id="rId111"/>
      <p:italic r:id="rId112"/>
      <p:boldItalic r:id="rId113"/>
    </p:embeddedFont>
    <p:embeddedFont>
      <p:font typeface="Lato Light"/>
      <p:regular r:id="rId114"/>
      <p:bold r:id="rId115"/>
      <p:italic r:id="rId116"/>
      <p:boldItalic r:id="rId1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33F202A-0C5C-4577-8400-DD2E35C39827}">
  <a:tblStyle styleId="{533F202A-0C5C-4577-8400-DD2E35C3982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20999180-D867-49B0-AF76-EEA48993B1E8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slide" Target="slides/slide96.xml"/><Relationship Id="rId106" Type="http://schemas.openxmlformats.org/officeDocument/2006/relationships/slide" Target="slides/slide95.xml"/><Relationship Id="rId105" Type="http://schemas.openxmlformats.org/officeDocument/2006/relationships/slide" Target="slides/slide94.xml"/><Relationship Id="rId104" Type="http://schemas.openxmlformats.org/officeDocument/2006/relationships/slide" Target="slides/slide93.xml"/><Relationship Id="rId109" Type="http://schemas.openxmlformats.org/officeDocument/2006/relationships/slide" Target="slides/slide98.xml"/><Relationship Id="rId108" Type="http://schemas.openxmlformats.org/officeDocument/2006/relationships/slide" Target="slides/slide97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slide" Target="slides/slide92.xml"/><Relationship Id="rId102" Type="http://schemas.openxmlformats.org/officeDocument/2006/relationships/slide" Target="slides/slide91.xml"/><Relationship Id="rId101" Type="http://schemas.openxmlformats.org/officeDocument/2006/relationships/slide" Target="slides/slide90.xml"/><Relationship Id="rId100" Type="http://schemas.openxmlformats.org/officeDocument/2006/relationships/slide" Target="slides/slide89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95" Type="http://schemas.openxmlformats.org/officeDocument/2006/relationships/slide" Target="slides/slide84.xml"/><Relationship Id="rId94" Type="http://schemas.openxmlformats.org/officeDocument/2006/relationships/slide" Target="slides/slide83.xml"/><Relationship Id="rId97" Type="http://schemas.openxmlformats.org/officeDocument/2006/relationships/slide" Target="slides/slide86.xml"/><Relationship Id="rId96" Type="http://schemas.openxmlformats.org/officeDocument/2006/relationships/slide" Target="slides/slide85.xml"/><Relationship Id="rId11" Type="http://schemas.openxmlformats.org/officeDocument/2006/relationships/notesMaster" Target="notesMasters/notesMaster1.xml"/><Relationship Id="rId99" Type="http://schemas.openxmlformats.org/officeDocument/2006/relationships/slide" Target="slides/slide88.xml"/><Relationship Id="rId10" Type="http://schemas.openxmlformats.org/officeDocument/2006/relationships/slideMaster" Target="slideMasters/slideMaster7.xml"/><Relationship Id="rId98" Type="http://schemas.openxmlformats.org/officeDocument/2006/relationships/slide" Target="slides/slide87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slide" Target="slides/slide80.xml"/><Relationship Id="rId90" Type="http://schemas.openxmlformats.org/officeDocument/2006/relationships/slide" Target="slides/slide79.xml"/><Relationship Id="rId93" Type="http://schemas.openxmlformats.org/officeDocument/2006/relationships/slide" Target="slides/slide82.xml"/><Relationship Id="rId92" Type="http://schemas.openxmlformats.org/officeDocument/2006/relationships/slide" Target="slides/slide81.xml"/><Relationship Id="rId117" Type="http://schemas.openxmlformats.org/officeDocument/2006/relationships/font" Target="fonts/LatoLight-boldItalic.fntdata"/><Relationship Id="rId116" Type="http://schemas.openxmlformats.org/officeDocument/2006/relationships/font" Target="fonts/LatoLight-italic.fntdata"/><Relationship Id="rId115" Type="http://schemas.openxmlformats.org/officeDocument/2006/relationships/font" Target="fonts/LatoLight-bold.fntdata"/><Relationship Id="rId15" Type="http://schemas.openxmlformats.org/officeDocument/2006/relationships/slide" Target="slides/slide4.xml"/><Relationship Id="rId110" Type="http://schemas.openxmlformats.org/officeDocument/2006/relationships/font" Target="fonts/Lato-regular.fntdata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font" Target="fonts/LatoLight-regular.fntdata"/><Relationship Id="rId18" Type="http://schemas.openxmlformats.org/officeDocument/2006/relationships/slide" Target="slides/slide7.xml"/><Relationship Id="rId113" Type="http://schemas.openxmlformats.org/officeDocument/2006/relationships/font" Target="fonts/Lato-boldItalic.fntdata"/><Relationship Id="rId112" Type="http://schemas.openxmlformats.org/officeDocument/2006/relationships/font" Target="fonts/Lato-italic.fntdata"/><Relationship Id="rId111" Type="http://schemas.openxmlformats.org/officeDocument/2006/relationships/font" Target="fonts/Lato-bold.fntdata"/><Relationship Id="rId84" Type="http://schemas.openxmlformats.org/officeDocument/2006/relationships/slide" Target="slides/slide73.xml"/><Relationship Id="rId83" Type="http://schemas.openxmlformats.org/officeDocument/2006/relationships/slide" Target="slides/slide72.xml"/><Relationship Id="rId86" Type="http://schemas.openxmlformats.org/officeDocument/2006/relationships/slide" Target="slides/slide75.xml"/><Relationship Id="rId85" Type="http://schemas.openxmlformats.org/officeDocument/2006/relationships/slide" Target="slides/slide74.xml"/><Relationship Id="rId88" Type="http://schemas.openxmlformats.org/officeDocument/2006/relationships/slide" Target="slides/slide77.xml"/><Relationship Id="rId87" Type="http://schemas.openxmlformats.org/officeDocument/2006/relationships/slide" Target="slides/slide76.xml"/><Relationship Id="rId89" Type="http://schemas.openxmlformats.org/officeDocument/2006/relationships/slide" Target="slides/slide78.xml"/><Relationship Id="rId80" Type="http://schemas.openxmlformats.org/officeDocument/2006/relationships/slide" Target="slides/slide69.xml"/><Relationship Id="rId82" Type="http://schemas.openxmlformats.org/officeDocument/2006/relationships/slide" Target="slides/slide71.xml"/><Relationship Id="rId81" Type="http://schemas.openxmlformats.org/officeDocument/2006/relationships/slide" Target="slides/slide70.xml"/><Relationship Id="rId1" Type="http://schemas.openxmlformats.org/officeDocument/2006/relationships/theme" Target="theme/theme8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2.xml"/><Relationship Id="rId72" Type="http://schemas.openxmlformats.org/officeDocument/2006/relationships/slide" Target="slides/slide61.xml"/><Relationship Id="rId75" Type="http://schemas.openxmlformats.org/officeDocument/2006/relationships/slide" Target="slides/slide64.xml"/><Relationship Id="rId74" Type="http://schemas.openxmlformats.org/officeDocument/2006/relationships/slide" Target="slides/slide63.xml"/><Relationship Id="rId77" Type="http://schemas.openxmlformats.org/officeDocument/2006/relationships/slide" Target="slides/slide66.xml"/><Relationship Id="rId76" Type="http://schemas.openxmlformats.org/officeDocument/2006/relationships/slide" Target="slides/slide65.xml"/><Relationship Id="rId79" Type="http://schemas.openxmlformats.org/officeDocument/2006/relationships/slide" Target="slides/slide68.xml"/><Relationship Id="rId78" Type="http://schemas.openxmlformats.org/officeDocument/2006/relationships/slide" Target="slides/slide67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516" lvl="1" marL="91421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332" lvl="2" marL="18284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151" lvl="3" marL="274265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967" lvl="4" marL="365686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786" lvl="5" marL="4571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603" lvl="6" marL="548530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19" lvl="7" marL="63995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237" lvl="8" marL="73137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516" lvl="1" marL="91421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332" lvl="2" marL="18284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151" lvl="3" marL="274265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967" lvl="4" marL="365686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786" lvl="5" marL="4571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603" lvl="6" marL="548530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19" lvl="7" marL="63995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237" lvl="8" marL="73137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516" lvl="1" marL="91421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332" lvl="2" marL="18284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151" lvl="3" marL="274265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967" lvl="4" marL="365686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786" lvl="5" marL="4571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603" lvl="6" marL="548530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19" lvl="7" marL="63995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237" lvl="8" marL="73137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b4eaacab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gdb4eaacab2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db4eaacab2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db4eaacab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7" name="Google Shape;507;gdb4eaacab2_0_1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db4eaacab2_0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db4eaacab2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7" name="Google Shape;517;gdb4eaacab2_0_1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db4eaacab2_0_2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gdb4eaacab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gdb4eaacab2_0_20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b4eaacab2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gdb4eaacab2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db4eaacab2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5" name="Google Shape;555;gdb4eaacab2_0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d4eb5d9dce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d4eb5d9dce_1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d4eb5d9dce_1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d4eb5d9dce_1_3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d4eb5d9dce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d4eb5d9dce_1_3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d4eb5d9dce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d4eb5d9dce_1_3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4eb5d9dce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d4eb5d9dce_1_2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d4eb5d9dce_1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d4eb5d9dce_1_3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443d84be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g443d84be5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443d84be5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443d84be5d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d4eb5d9dce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gd4eb5d9dce_0_5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d4eb5d9dce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d4eb5d9dce_0_5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4eb5d9dce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d4eb5d9dce_1_2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d4eb5d9dce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gd4eb5d9dce_0_5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d4eb5d9dce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gd4eb5d9dce_0_5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d4eb5d9dce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d4eb5d9dce_0_5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d4eb5d9dce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gd4eb5d9dce_0_5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d4eb5d9dce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gd4eb5d9dce_0_5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d4eb5d9dce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gd4eb5d9dce_0_5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d4eb5d9dce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gd4eb5d9dce_0_5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d4eb5d9dce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gd4eb5d9dce_0_6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d4eb5d9dce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d4eb5d9dce_0_6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4eb5d9dce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gd4eb5d9dce_0_6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d4eb5d9dce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d4eb5d9dce_1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d4eb5d9dce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gd4eb5d9dce_0_6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4eb5d9dce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gd4eb5d9dce_0_6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d4eb5d9dce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gd4eb5d9dce_0_6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d4eb5d9dce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gd4eb5d9dce_0_6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d4eb5d9dce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gd4eb5d9dce_0_6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d4eb5d9dce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gd4eb5d9dce_0_6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d4eb5d9dce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gd4eb5d9dce_0_7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d4eb5d9dce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gd4eb5d9dce_0_7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d4eb5d9dce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gd4eb5d9dce_0_7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d4eb5d9dce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gd4eb5d9dce_0_8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d4eb5d9dce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d4eb5d9dce_1_2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d4eb5d9dce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gd4eb5d9dce_0_8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d4eb5d9dce_0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gd4eb5d9dce_0_8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d4eb5d9dce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gd4eb5d9dce_0_8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d4eb5d9dce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gd4eb5d9dce_0_9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d4eb5d9dce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gd4eb5d9dce_0_9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d4eb5d9dce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gd4eb5d9dce_0_9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d4eb5d9dce_0_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gd4eb5d9dce_0_9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d4eb5d9dce_0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d4eb5d9dce_0_9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d4eb5d9dce_0_9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gd4eb5d9dce_0_9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d4eb5d9dce_0_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gd4eb5d9dce_0_9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4eb5d9dce_1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d4eb5d9dce_1_2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d4eb5d9dce_1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gd4eb5d9dce_1_3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d4eb5d9dce_0_1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gd4eb5d9dce_0_16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d4eb5d9dce_0_1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gd4eb5d9dce_0_16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d4eb5d9dce_0_1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gd4eb5d9dce_0_17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d4eb5d9dce_0_1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gd4eb5d9dce_0_17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d4eb5d9dce_0_1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gd4eb5d9dce_0_17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d4eb5d9dce_0_1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gd4eb5d9dce_0_17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d4eb5d9dce_0_1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gd4eb5d9dce_0_18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d4eb5d9dce_0_1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gd4eb5d9dce_0_18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d4eb5d9dce_0_1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gd4eb5d9dce_0_18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4eb5d9dce_1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d4eb5d9dce_1_2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d4eb5d9dce_0_1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gd4eb5d9dce_0_18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d4eb5d9dce_0_1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gd4eb5d9dce_0_18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d4eb5d9dce_0_1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gd4eb5d9dce_0_19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d4eb5d9dce_0_1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gd4eb5d9dce_0_19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d4eb5d9dce_0_1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gd4eb5d9dce_0_19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d4eb5d9dce_0_1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gd4eb5d9dce_0_19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4eb5d9dce_0_2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gd4eb5d9dce_0_20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d4eb5d9dce_0_2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gd4eb5d9dce_0_20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d4eb5d9dce_0_2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gd4eb5d9dce_0_20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d4eb5d9dce_0_2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gd4eb5d9dce_0_20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d4eb5d9dce_1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d4eb5d9dce_1_2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d4eb5d9dce_0_2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gd4eb5d9dce_0_20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d4eb5d9dce_0_2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gd4eb5d9dce_0_20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d4eb5d9dce_0_2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gd4eb5d9dce_0_20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d4eb5d9dce_0_2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gd4eb5d9dce_0_20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d4eb5d9dce_0_2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gd4eb5d9dce_0_20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d4eb5d9dce_0_2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0" name="Google Shape;1500;gd4eb5d9dce_0_2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d4eb5d9dce_0_2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9" name="Google Shape;1519;gd4eb5d9dce_0_2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d4eb5d9dce_0_2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1" name="Google Shape;1541;gd4eb5d9dce_0_2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d4eb5d9dce_0_2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gd4eb5d9dce_0_2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d4eb5d9dce_0_2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gd4eb5d9dce_0_2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d4eb5d9dce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d4eb5d9dce_1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d4eb5d9dce_0_2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gd4eb5d9dce_0_2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d4eb5d9dce_0_2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gd4eb5d9dce_0_26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d4eb5d9dce_0_2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gd4eb5d9dce_0_26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d4eb5d9dce_0_2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gd4eb5d9dce_0_27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d4eb5d9dce_0_2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gd4eb5d9dce_0_27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d4eb5d9dce_0_2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gd4eb5d9dce_0_27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d4eb5d9dce_0_2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0" name="Google Shape;1670;gd4eb5d9dce_0_27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d4eb5d9dce_0_27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6" name="Google Shape;1696;gd4eb5d9dce_0_27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3" name="Google Shape;1723;p17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179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>
            <p:ph idx="2" type="pic"/>
          </p:nvPr>
        </p:nvSpPr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>
            <p:ph idx="2" type="pic"/>
          </p:nvPr>
        </p:nvSpPr>
        <p:spPr>
          <a:xfrm>
            <a:off x="1541462" y="3876416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" name="Google Shape;50;p12"/>
          <p:cNvSpPr/>
          <p:nvPr>
            <p:ph idx="3" type="pic"/>
          </p:nvPr>
        </p:nvSpPr>
        <p:spPr>
          <a:xfrm>
            <a:off x="5020746" y="3876416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Google Shape;51;p12"/>
          <p:cNvSpPr/>
          <p:nvPr>
            <p:ph idx="4" type="pic"/>
          </p:nvPr>
        </p:nvSpPr>
        <p:spPr>
          <a:xfrm>
            <a:off x="1541462" y="7333107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2"/>
          <p:cNvSpPr/>
          <p:nvPr>
            <p:ph idx="5" type="pic"/>
          </p:nvPr>
        </p:nvSpPr>
        <p:spPr>
          <a:xfrm>
            <a:off x="5020746" y="7333107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2"/>
          <p:cNvSpPr/>
          <p:nvPr>
            <p:ph idx="6" type="pic"/>
          </p:nvPr>
        </p:nvSpPr>
        <p:spPr>
          <a:xfrm>
            <a:off x="16207956" y="3876416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12"/>
          <p:cNvSpPr/>
          <p:nvPr>
            <p:ph idx="7" type="pic"/>
          </p:nvPr>
        </p:nvSpPr>
        <p:spPr>
          <a:xfrm>
            <a:off x="19687241" y="3876416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" name="Google Shape;55;p12"/>
          <p:cNvSpPr/>
          <p:nvPr>
            <p:ph idx="8" type="pic"/>
          </p:nvPr>
        </p:nvSpPr>
        <p:spPr>
          <a:xfrm>
            <a:off x="16207956" y="7333107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" name="Google Shape;56;p12"/>
          <p:cNvSpPr/>
          <p:nvPr>
            <p:ph idx="9" type="pic"/>
          </p:nvPr>
        </p:nvSpPr>
        <p:spPr>
          <a:xfrm>
            <a:off x="19687241" y="7333107"/>
            <a:ext cx="3164822" cy="3162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6_Big Image Placehol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7" name="Google Shape;77;p20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8" name="Google Shape;78;p20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9" name="Google Shape;79;p20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2" name="Google Shape;82;p21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3" name="Google Shape;83;p21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4" name="Google Shape;84;p21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5" name="Google Shape;85;p21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6" name="Google Shape;86;p21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9" name="Google Shape;89;p22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92" name="Google Shape;92;p23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93" name="Google Shape;93;p23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96" name="Google Shape;96;p24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97" name="Google Shape;97;p24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98" name="Google Shape;98;p24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1" name="Google Shape;101;p25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2" name="Google Shape;102;p25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3" name="Google Shape;103;p25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4" name="Google Shape;104;p25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5" name="Google Shape;105;p25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6" name="Google Shape;106;p25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7" name="Google Shape;107;p25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/>
          <p:nvPr>
            <p:ph idx="2" type="pic"/>
          </p:nvPr>
        </p:nvSpPr>
        <p:spPr>
          <a:xfrm>
            <a:off x="-3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" name="Google Shape;124;p31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" name="Google Shape;125;p31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6" name="Google Shape;126;p31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" name="Google Shape;129;p32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" name="Google Shape;130;p32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1" name="Google Shape;131;p32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" name="Google Shape;132;p32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" name="Google Shape;133;p32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-3" y="3517900"/>
            <a:ext cx="22852067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3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6" name="Google Shape;136;p33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9" name="Google Shape;139;p34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0" name="Google Shape;140;p34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3" name="Google Shape;143;p35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4" name="Google Shape;144;p35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" name="Google Shape;145;p35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9" name="Google Shape;149;p37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" name="Google Shape;150;p37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" name="Google Shape;151;p37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" name="Google Shape;152;p37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" name="Google Shape;153;p37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37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" name="Google Shape;155;p37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/>
          <p:nvPr>
            <p:ph idx="2" type="pic"/>
          </p:nvPr>
        </p:nvSpPr>
        <p:spPr>
          <a:xfrm>
            <a:off x="-3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3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>
            <p:ph idx="2" type="pic"/>
          </p:nvPr>
        </p:nvSpPr>
        <p:spPr>
          <a:xfrm>
            <a:off x="1693863" y="3517900"/>
            <a:ext cx="9879210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4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" name="Google Shape;174;p44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" name="Google Shape;175;p44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" name="Google Shape;176;p44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5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" name="Google Shape;179;p45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" name="Google Shape;180;p45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" name="Google Shape;181;p45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2" name="Google Shape;182;p45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3" name="Google Shape;183;p45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6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" name="Google Shape;186;p46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9" name="Google Shape;189;p47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" name="Google Shape;190;p47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3" name="Google Shape;193;p48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4" name="Google Shape;194;p48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" name="Google Shape;195;p48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0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" name="Google Shape;199;p50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" name="Google Shape;200;p50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1" name="Google Shape;201;p50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" name="Google Shape;202;p50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3" name="Google Shape;203;p50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" name="Google Shape;204;p50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5" name="Google Shape;205;p50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>
            <p:ph idx="2" type="pic"/>
          </p:nvPr>
        </p:nvSpPr>
        <p:spPr>
          <a:xfrm>
            <a:off x="2151141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6"/>
          <p:cNvSpPr/>
          <p:nvPr>
            <p:ph idx="3" type="pic"/>
          </p:nvPr>
        </p:nvSpPr>
        <p:spPr>
          <a:xfrm>
            <a:off x="6717543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p6"/>
          <p:cNvSpPr/>
          <p:nvPr>
            <p:ph idx="4" type="pic"/>
          </p:nvPr>
        </p:nvSpPr>
        <p:spPr>
          <a:xfrm>
            <a:off x="11283945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" name="Google Shape;27;p6"/>
          <p:cNvSpPr/>
          <p:nvPr>
            <p:ph idx="5" type="pic"/>
          </p:nvPr>
        </p:nvSpPr>
        <p:spPr>
          <a:xfrm>
            <a:off x="15850345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5"/>
          <p:cNvSpPr/>
          <p:nvPr>
            <p:ph idx="2" type="pic"/>
          </p:nvPr>
        </p:nvSpPr>
        <p:spPr>
          <a:xfrm>
            <a:off x="-3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6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7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4" name="Google Shape;224;p57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" name="Google Shape;225;p57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" name="Google Shape;226;p57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8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9" name="Google Shape;229;p58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" name="Google Shape;230;p58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" name="Google Shape;231;p58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" name="Google Shape;232;p58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3" name="Google Shape;233;p58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9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6" name="Google Shape;236;p59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0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9" name="Google Shape;239;p60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0" name="Google Shape;240;p60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1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3" name="Google Shape;243;p61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" name="Google Shape;244;p61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5" name="Google Shape;245;p61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3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9" name="Google Shape;249;p63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0" name="Google Shape;250;p63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1" name="Google Shape;251;p63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2" name="Google Shape;252;p63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3" name="Google Shape;253;p63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4" name="Google Shape;254;p63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5" name="Google Shape;255;p63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4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>
            <p:ph idx="2" type="pic"/>
          </p:nvPr>
        </p:nvSpPr>
        <p:spPr>
          <a:xfrm>
            <a:off x="5519498" y="7524478"/>
            <a:ext cx="4572000" cy="42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" name="Google Shape;30;p7"/>
          <p:cNvSpPr/>
          <p:nvPr>
            <p:ph idx="3" type="pic"/>
          </p:nvPr>
        </p:nvSpPr>
        <p:spPr>
          <a:xfrm>
            <a:off x="19805650" y="7524478"/>
            <a:ext cx="4572000" cy="42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7"/>
          <p:cNvSpPr/>
          <p:nvPr>
            <p:ph idx="4" type="pic"/>
          </p:nvPr>
        </p:nvSpPr>
        <p:spPr>
          <a:xfrm>
            <a:off x="15018002" y="2995414"/>
            <a:ext cx="4572000" cy="42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7"/>
          <p:cNvSpPr/>
          <p:nvPr>
            <p:ph idx="5" type="pic"/>
          </p:nvPr>
        </p:nvSpPr>
        <p:spPr>
          <a:xfrm>
            <a:off x="19805650" y="2995414"/>
            <a:ext cx="4572000" cy="42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6" type="pic"/>
          </p:nvPr>
        </p:nvSpPr>
        <p:spPr>
          <a:xfrm>
            <a:off x="10254313" y="2995414"/>
            <a:ext cx="4572000" cy="42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" name="Google Shape;34;p7"/>
          <p:cNvSpPr/>
          <p:nvPr>
            <p:ph idx="7" type="pic"/>
          </p:nvPr>
        </p:nvSpPr>
        <p:spPr>
          <a:xfrm>
            <a:off x="10254313" y="7524478"/>
            <a:ext cx="4572000" cy="42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6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8"/>
          <p:cNvSpPr/>
          <p:nvPr>
            <p:ph idx="2" type="pic"/>
          </p:nvPr>
        </p:nvSpPr>
        <p:spPr>
          <a:xfrm>
            <a:off x="-3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9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0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4" name="Google Shape;274;p70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5" name="Google Shape;275;p70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6" name="Google Shape;276;p70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1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9" name="Google Shape;279;p71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0" name="Google Shape;280;p71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1" name="Google Shape;281;p71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2" name="Google Shape;282;p71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3" name="Google Shape;283;p71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2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6" name="Google Shape;286;p72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3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9" name="Google Shape;289;p73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0" name="Google Shape;290;p73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4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3" name="Google Shape;293;p74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4" name="Google Shape;294;p74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5" name="Google Shape;295;p74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>
            <p:ph idx="2" type="pic"/>
          </p:nvPr>
        </p:nvSpPr>
        <p:spPr>
          <a:xfrm>
            <a:off x="16072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/>
          <p:nvPr>
            <p:ph idx="3" type="pic"/>
          </p:nvPr>
        </p:nvSpPr>
        <p:spPr>
          <a:xfrm>
            <a:off x="12185649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6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9" name="Google Shape;299;p76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0" name="Google Shape;300;p76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1" name="Google Shape;301;p76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2" name="Google Shape;302;p76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3" name="Google Shape;303;p76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4" name="Google Shape;304;p76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5" name="Google Shape;305;p76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7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9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2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3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4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5" name="Google Shape;325;p84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6" name="Google Shape;326;p84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7" name="Google Shape;327;p84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5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0" name="Google Shape;330;p85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1" name="Google Shape;331;p85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2" name="Google Shape;332;p85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3" name="Google Shape;333;p85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4" name="Google Shape;334;p85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6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7" name="Google Shape;337;p86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>
            <p:ph idx="2" type="pic"/>
          </p:nvPr>
        </p:nvSpPr>
        <p:spPr>
          <a:xfrm>
            <a:off x="1748622" y="3048000"/>
            <a:ext cx="6710296" cy="80715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9"/>
          <p:cNvSpPr/>
          <p:nvPr>
            <p:ph idx="3" type="pic"/>
          </p:nvPr>
        </p:nvSpPr>
        <p:spPr>
          <a:xfrm>
            <a:off x="8933425" y="3048000"/>
            <a:ext cx="6710296" cy="80715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" name="Google Shape;41;p9"/>
          <p:cNvSpPr/>
          <p:nvPr>
            <p:ph idx="4" type="pic"/>
          </p:nvPr>
        </p:nvSpPr>
        <p:spPr>
          <a:xfrm>
            <a:off x="16115231" y="3048000"/>
            <a:ext cx="6710296" cy="80715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7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0" name="Google Shape;340;p87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1" name="Google Shape;341;p87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8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4" name="Google Shape;344;p88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5" name="Google Shape;345;p88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6" name="Google Shape;346;p88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9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9" name="Google Shape;349;p89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0" name="Google Shape;350;p89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1" name="Google Shape;351;p89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2" name="Google Shape;352;p89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3" name="Google Shape;353;p89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4" name="Google Shape;354;p89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5" name="Google Shape;355;p89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0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ktop">
  <p:cSld name="Desktop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1"/>
          <p:cNvSpPr txBox="1"/>
          <p:nvPr>
            <p:ph idx="12" type="sldNum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0" name="Google Shape;360;p91"/>
          <p:cNvSpPr/>
          <p:nvPr>
            <p:ph idx="2" type="pic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>
            <p:ph idx="2" type="pic"/>
          </p:nvPr>
        </p:nvSpPr>
        <p:spPr>
          <a:xfrm>
            <a:off x="1541462" y="2997200"/>
            <a:ext cx="5172519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3" type="pic"/>
          </p:nvPr>
        </p:nvSpPr>
        <p:spPr>
          <a:xfrm>
            <a:off x="6919220" y="2997200"/>
            <a:ext cx="5172519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" name="Google Shape;45;p10"/>
          <p:cNvSpPr/>
          <p:nvPr>
            <p:ph idx="4" type="pic"/>
          </p:nvPr>
        </p:nvSpPr>
        <p:spPr>
          <a:xfrm>
            <a:off x="12301785" y="2997200"/>
            <a:ext cx="5172519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" name="Google Shape;46;p10"/>
          <p:cNvSpPr/>
          <p:nvPr>
            <p:ph idx="5" type="pic"/>
          </p:nvPr>
        </p:nvSpPr>
        <p:spPr>
          <a:xfrm>
            <a:off x="17679544" y="2997200"/>
            <a:ext cx="5172519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7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5964" y="730258"/>
            <a:ext cx="21025723" cy="2651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23078202" y="670574"/>
            <a:ext cx="567770" cy="56777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22984034" y="640852"/>
            <a:ext cx="738272" cy="5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" name="Google Shape;65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1675964" y="730258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6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1" name="Google Shape;111;p26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3" name="Google Shape;113;p2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14" name="Google Shape;114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/>
          <p:nvPr>
            <p:ph type="title"/>
          </p:nvPr>
        </p:nvSpPr>
        <p:spPr>
          <a:xfrm>
            <a:off x="1675964" y="730258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9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1" name="Google Shape;161;p39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39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3" name="Google Shape;163;p3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4" name="Google Shape;164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 txBox="1"/>
          <p:nvPr>
            <p:ph type="title"/>
          </p:nvPr>
        </p:nvSpPr>
        <p:spPr>
          <a:xfrm>
            <a:off x="1675964" y="730258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52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" name="Google Shape;211;p52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52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3" name="Google Shape;213;p5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214" name="Google Shape;214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5"/>
          <p:cNvSpPr txBox="1"/>
          <p:nvPr>
            <p:ph type="title"/>
          </p:nvPr>
        </p:nvSpPr>
        <p:spPr>
          <a:xfrm>
            <a:off x="1675964" y="730258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0" name="Google Shape;260;p65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1" name="Google Shape;261;p65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2" name="Google Shape;262;p65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63" name="Google Shape;263;p6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264" name="Google Shape;264;p6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8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p78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1" name="Google Shape;311;p78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78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3" name="Google Shape;313;p78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14" name="Google Shape;314;p7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jpg"/><Relationship Id="rId4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gif"/><Relationship Id="rId4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g"/><Relationship Id="rId4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Relationship Id="rId4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Relationship Id="rId4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Relationship Id="rId4" Type="http://schemas.openxmlformats.org/officeDocument/2006/relationships/image" Target="../media/image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Relationship Id="rId4" Type="http://schemas.openxmlformats.org/officeDocument/2006/relationships/image" Target="../media/image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jpg"/><Relationship Id="rId4" Type="http://schemas.openxmlformats.org/officeDocument/2006/relationships/image" Target="../media/image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Relationship Id="rId4" Type="http://schemas.openxmlformats.org/officeDocument/2006/relationships/image" Target="../media/image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Relationship Id="rId4" Type="http://schemas.openxmlformats.org/officeDocument/2006/relationships/image" Target="../media/image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jpg"/><Relationship Id="rId4" Type="http://schemas.openxmlformats.org/officeDocument/2006/relationships/image" Target="../media/image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Relationship Id="rId4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Relationship Id="rId4" Type="http://schemas.openxmlformats.org/officeDocument/2006/relationships/image" Target="../media/image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Relationship Id="rId4" Type="http://schemas.openxmlformats.org/officeDocument/2006/relationships/image" Target="../media/image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Relationship Id="rId4" Type="http://schemas.openxmlformats.org/officeDocument/2006/relationships/image" Target="../media/image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g"/><Relationship Id="rId4" Type="http://schemas.openxmlformats.org/officeDocument/2006/relationships/image" Target="../media/image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jpg"/><Relationship Id="rId4" Type="http://schemas.openxmlformats.org/officeDocument/2006/relationships/image" Target="../media/image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4.jpg"/><Relationship Id="rId4" Type="http://schemas.openxmlformats.org/officeDocument/2006/relationships/image" Target="../media/image4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0.jpg"/><Relationship Id="rId4" Type="http://schemas.openxmlformats.org/officeDocument/2006/relationships/image" Target="../media/image4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9.jpg"/><Relationship Id="rId4" Type="http://schemas.openxmlformats.org/officeDocument/2006/relationships/image" Target="../media/image4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3.jpg"/><Relationship Id="rId4" Type="http://schemas.openxmlformats.org/officeDocument/2006/relationships/image" Target="../media/image4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2.jpg"/><Relationship Id="rId4" Type="http://schemas.openxmlformats.org/officeDocument/2006/relationships/image" Target="../media/image4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4.jpg"/><Relationship Id="rId4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5.jpg"/><Relationship Id="rId4" Type="http://schemas.openxmlformats.org/officeDocument/2006/relationships/image" Target="../media/image42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7.jpg"/><Relationship Id="rId4" Type="http://schemas.openxmlformats.org/officeDocument/2006/relationships/image" Target="../media/image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8.jpg"/><Relationship Id="rId4" Type="http://schemas.openxmlformats.org/officeDocument/2006/relationships/image" Target="../media/image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92"/>
          <p:cNvPicPr preferRelativeResize="0"/>
          <p:nvPr/>
        </p:nvPicPr>
        <p:blipFill rotWithShape="1">
          <a:blip r:embed="rId3">
            <a:alphaModFix/>
          </a:blip>
          <a:srcRect b="96595" l="0" r="85256" t="0"/>
          <a:stretch/>
        </p:blipFill>
        <p:spPr>
          <a:xfrm rot="10800000">
            <a:off x="0" y="0"/>
            <a:ext cx="3668768" cy="140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92"/>
          <p:cNvPicPr preferRelativeResize="0"/>
          <p:nvPr/>
        </p:nvPicPr>
        <p:blipFill rotWithShape="1">
          <a:blip r:embed="rId3">
            <a:alphaModFix/>
          </a:blip>
          <a:srcRect b="98452" l="0" r="11933" t="0"/>
          <a:stretch/>
        </p:blipFill>
        <p:spPr>
          <a:xfrm flipH="1" rot="10800000">
            <a:off x="3668767" y="0"/>
            <a:ext cx="20708879" cy="140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92"/>
          <p:cNvPicPr preferRelativeResize="0"/>
          <p:nvPr/>
        </p:nvPicPr>
        <p:blipFill rotWithShape="1">
          <a:blip r:embed="rId3">
            <a:alphaModFix/>
          </a:blip>
          <a:srcRect b="0" l="0" r="85256" t="0"/>
          <a:stretch/>
        </p:blipFill>
        <p:spPr>
          <a:xfrm flipH="1">
            <a:off x="0" y="1409699"/>
            <a:ext cx="3668768" cy="123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92"/>
          <p:cNvPicPr preferRelativeResize="0"/>
          <p:nvPr/>
        </p:nvPicPr>
        <p:blipFill rotWithShape="1">
          <a:blip r:embed="rId3">
            <a:alphaModFix/>
          </a:blip>
          <a:srcRect b="0" l="0" r="11933" t="0"/>
          <a:stretch/>
        </p:blipFill>
        <p:spPr>
          <a:xfrm>
            <a:off x="3668767" y="1409699"/>
            <a:ext cx="20708879" cy="123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314" y="402642"/>
            <a:ext cx="4155203" cy="196908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92"/>
          <p:cNvSpPr txBox="1"/>
          <p:nvPr/>
        </p:nvSpPr>
        <p:spPr>
          <a:xfrm>
            <a:off x="2279314" y="10966535"/>
            <a:ext cx="1098934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Brett Davidson</a:t>
            </a:r>
            <a:b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</a:t>
            </a:r>
            <a:endParaRPr/>
          </a:p>
        </p:txBody>
      </p:sp>
      <p:sp>
        <p:nvSpPr>
          <p:cNvPr id="372" name="Google Shape;372;p92"/>
          <p:cNvSpPr/>
          <p:nvPr/>
        </p:nvSpPr>
        <p:spPr>
          <a:xfrm>
            <a:off x="2279330" y="5281900"/>
            <a:ext cx="9832200" cy="1843200"/>
          </a:xfrm>
          <a:prstGeom prst="rect">
            <a:avLst/>
          </a:prstGeom>
          <a:solidFill>
            <a:srgbClr val="CE25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3" name="Google Shape;373;p92"/>
          <p:cNvSpPr txBox="1"/>
          <p:nvPr/>
        </p:nvSpPr>
        <p:spPr>
          <a:xfrm>
            <a:off x="2673026" y="5263025"/>
            <a:ext cx="93624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Live Training</a:t>
            </a:r>
            <a:r>
              <a:rPr b="0" i="0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374" name="Google Shape;374;p92"/>
          <p:cNvSpPr/>
          <p:nvPr/>
        </p:nvSpPr>
        <p:spPr>
          <a:xfrm>
            <a:off x="2279325" y="7119700"/>
            <a:ext cx="15092700" cy="1458300"/>
          </a:xfrm>
          <a:prstGeom prst="rect">
            <a:avLst/>
          </a:pr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92"/>
          <p:cNvSpPr txBox="1"/>
          <p:nvPr/>
        </p:nvSpPr>
        <p:spPr>
          <a:xfrm>
            <a:off x="2520625" y="7211375"/>
            <a:ext cx="153030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lang="en-US" sz="8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Understanding Your Client Base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01"/>
          <p:cNvPicPr preferRelativeResize="0"/>
          <p:nvPr/>
        </p:nvPicPr>
        <p:blipFill rotWithShape="1">
          <a:blip r:embed="rId3">
            <a:alphaModFix/>
          </a:blip>
          <a:srcRect b="0" l="0" r="15888" t="0"/>
          <a:stretch/>
        </p:blipFill>
        <p:spPr>
          <a:xfrm>
            <a:off x="7092002" y="0"/>
            <a:ext cx="17285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01"/>
          <p:cNvSpPr/>
          <p:nvPr/>
        </p:nvSpPr>
        <p:spPr>
          <a:xfrm>
            <a:off x="6697033" y="0"/>
            <a:ext cx="142809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71" name="Google Shape;471;p101"/>
          <p:cNvCxnSpPr/>
          <p:nvPr/>
        </p:nvCxnSpPr>
        <p:spPr>
          <a:xfrm>
            <a:off x="4966968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472" name="Google Shape;472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4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01"/>
          <p:cNvSpPr txBox="1"/>
          <p:nvPr/>
        </p:nvSpPr>
        <p:spPr>
          <a:xfrm>
            <a:off x="1675964" y="1434003"/>
            <a:ext cx="213081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Your</a:t>
            </a: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Capacity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" name="Google Shape;475;p10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476" name="Google Shape;476;p101"/>
          <p:cNvGrpSpPr/>
          <p:nvPr/>
        </p:nvGrpSpPr>
        <p:grpSpPr>
          <a:xfrm>
            <a:off x="1675870" y="4069688"/>
            <a:ext cx="10591582" cy="1501603"/>
            <a:chOff x="1675870" y="4069688"/>
            <a:chExt cx="10591582" cy="1501603"/>
          </a:xfrm>
        </p:grpSpPr>
        <p:grpSp>
          <p:nvGrpSpPr>
            <p:cNvPr id="477" name="Google Shape;477;p101"/>
            <p:cNvGrpSpPr/>
            <p:nvPr/>
          </p:nvGrpSpPr>
          <p:grpSpPr>
            <a:xfrm>
              <a:off x="3292846" y="4069701"/>
              <a:ext cx="8974606" cy="1501590"/>
              <a:chOff x="609433" y="2979442"/>
              <a:chExt cx="11183310" cy="1932300"/>
            </a:xfrm>
          </p:grpSpPr>
          <p:sp>
            <p:nvSpPr>
              <p:cNvPr id="478" name="Google Shape;478;p101"/>
              <p:cNvSpPr/>
              <p:nvPr/>
            </p:nvSpPr>
            <p:spPr>
              <a:xfrm flipH="1">
                <a:off x="609433" y="2979442"/>
                <a:ext cx="10272900" cy="1932300"/>
              </a:xfrm>
              <a:prstGeom prst="homePlate">
                <a:avLst>
                  <a:gd fmla="val 0" name="adj"/>
                </a:avLst>
              </a:prstGeom>
              <a:gradFill>
                <a:gsLst>
                  <a:gs pos="0">
                    <a:srgbClr val="F08420"/>
                  </a:gs>
                  <a:gs pos="46000">
                    <a:srgbClr val="DB4927"/>
                  </a:gs>
                  <a:gs pos="100000">
                    <a:srgbClr val="CD252C"/>
                  </a:gs>
                </a:gsLst>
                <a:path path="circle">
                  <a:fillToRect b="100%" l="100%"/>
                </a:path>
                <a:tileRect r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79" name="Google Shape;479;p101"/>
              <p:cNvSpPr txBox="1"/>
              <p:nvPr/>
            </p:nvSpPr>
            <p:spPr>
              <a:xfrm>
                <a:off x="1215643" y="3164076"/>
                <a:ext cx="105771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100 annual review meetings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0" name="Google Shape;480;p101"/>
            <p:cNvGrpSpPr/>
            <p:nvPr/>
          </p:nvGrpSpPr>
          <p:grpSpPr>
            <a:xfrm>
              <a:off x="1675870" y="4069688"/>
              <a:ext cx="1661897" cy="1501590"/>
              <a:chOff x="609629" y="2979426"/>
              <a:chExt cx="2070900" cy="1932300"/>
            </a:xfrm>
          </p:grpSpPr>
          <p:sp>
            <p:nvSpPr>
              <p:cNvPr id="481" name="Google Shape;481;p101"/>
              <p:cNvSpPr/>
              <p:nvPr/>
            </p:nvSpPr>
            <p:spPr>
              <a:xfrm flipH="1">
                <a:off x="609629" y="2979426"/>
                <a:ext cx="2070900" cy="1932300"/>
              </a:xfrm>
              <a:prstGeom prst="homePlate">
                <a:avLst>
                  <a:gd fmla="val 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82" name="Google Shape;482;p101"/>
              <p:cNvSpPr txBox="1"/>
              <p:nvPr/>
            </p:nvSpPr>
            <p:spPr>
              <a:xfrm>
                <a:off x="844745" y="3164074"/>
                <a:ext cx="16005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b="1" i="1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483" name="Google Shape;483;p101"/>
          <p:cNvGrpSpPr/>
          <p:nvPr/>
        </p:nvGrpSpPr>
        <p:grpSpPr>
          <a:xfrm>
            <a:off x="1675870" y="5974688"/>
            <a:ext cx="10591582" cy="1501603"/>
            <a:chOff x="1675870" y="4069688"/>
            <a:chExt cx="10591582" cy="1501603"/>
          </a:xfrm>
        </p:grpSpPr>
        <p:grpSp>
          <p:nvGrpSpPr>
            <p:cNvPr id="484" name="Google Shape;484;p101"/>
            <p:cNvGrpSpPr/>
            <p:nvPr/>
          </p:nvGrpSpPr>
          <p:grpSpPr>
            <a:xfrm>
              <a:off x="3292846" y="4069701"/>
              <a:ext cx="8974606" cy="1501590"/>
              <a:chOff x="609433" y="2979442"/>
              <a:chExt cx="11183310" cy="1932300"/>
            </a:xfrm>
          </p:grpSpPr>
          <p:sp>
            <p:nvSpPr>
              <p:cNvPr id="485" name="Google Shape;485;p101"/>
              <p:cNvSpPr/>
              <p:nvPr/>
            </p:nvSpPr>
            <p:spPr>
              <a:xfrm flipH="1">
                <a:off x="609433" y="2979442"/>
                <a:ext cx="10272900" cy="1932300"/>
              </a:xfrm>
              <a:prstGeom prst="homePlate">
                <a:avLst>
                  <a:gd fmla="val 0" name="adj"/>
                </a:avLst>
              </a:prstGeom>
              <a:gradFill>
                <a:gsLst>
                  <a:gs pos="0">
                    <a:srgbClr val="F08420"/>
                  </a:gs>
                  <a:gs pos="46000">
                    <a:srgbClr val="DB4927"/>
                  </a:gs>
                  <a:gs pos="100000">
                    <a:srgbClr val="CD252C"/>
                  </a:gs>
                </a:gsLst>
                <a:path path="circle">
                  <a:fillToRect b="100%" l="100%"/>
                </a:path>
                <a:tileRect r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86" name="Google Shape;486;p101"/>
              <p:cNvSpPr txBox="1"/>
              <p:nvPr/>
            </p:nvSpPr>
            <p:spPr>
              <a:xfrm>
                <a:off x="1215643" y="3164076"/>
                <a:ext cx="105771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10 half-yearly reviews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7" name="Google Shape;487;p101"/>
            <p:cNvGrpSpPr/>
            <p:nvPr/>
          </p:nvGrpSpPr>
          <p:grpSpPr>
            <a:xfrm>
              <a:off x="1675870" y="4069688"/>
              <a:ext cx="1661897" cy="1501590"/>
              <a:chOff x="609629" y="2979426"/>
              <a:chExt cx="2070900" cy="1932300"/>
            </a:xfrm>
          </p:grpSpPr>
          <p:sp>
            <p:nvSpPr>
              <p:cNvPr id="488" name="Google Shape;488;p101"/>
              <p:cNvSpPr/>
              <p:nvPr/>
            </p:nvSpPr>
            <p:spPr>
              <a:xfrm flipH="1">
                <a:off x="609629" y="2979426"/>
                <a:ext cx="2070900" cy="1932300"/>
              </a:xfrm>
              <a:prstGeom prst="homePlate">
                <a:avLst>
                  <a:gd fmla="val 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89" name="Google Shape;489;p101"/>
              <p:cNvSpPr txBox="1"/>
              <p:nvPr/>
            </p:nvSpPr>
            <p:spPr>
              <a:xfrm>
                <a:off x="844745" y="3164074"/>
                <a:ext cx="16005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2</a:t>
                </a:r>
                <a:endParaRPr b="1" i="1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490" name="Google Shape;490;p101"/>
          <p:cNvGrpSpPr/>
          <p:nvPr/>
        </p:nvGrpSpPr>
        <p:grpSpPr>
          <a:xfrm>
            <a:off x="1675870" y="7879688"/>
            <a:ext cx="10591582" cy="1501603"/>
            <a:chOff x="1675870" y="4069688"/>
            <a:chExt cx="10591582" cy="1501603"/>
          </a:xfrm>
        </p:grpSpPr>
        <p:grpSp>
          <p:nvGrpSpPr>
            <p:cNvPr id="491" name="Google Shape;491;p101"/>
            <p:cNvGrpSpPr/>
            <p:nvPr/>
          </p:nvGrpSpPr>
          <p:grpSpPr>
            <a:xfrm>
              <a:off x="3292846" y="4069701"/>
              <a:ext cx="8974606" cy="1501590"/>
              <a:chOff x="609433" y="2979442"/>
              <a:chExt cx="11183310" cy="1932300"/>
            </a:xfrm>
          </p:grpSpPr>
          <p:sp>
            <p:nvSpPr>
              <p:cNvPr id="492" name="Google Shape;492;p101"/>
              <p:cNvSpPr/>
              <p:nvPr/>
            </p:nvSpPr>
            <p:spPr>
              <a:xfrm flipH="1">
                <a:off x="609433" y="2979442"/>
                <a:ext cx="10272900" cy="1932300"/>
              </a:xfrm>
              <a:prstGeom prst="homePlate">
                <a:avLst>
                  <a:gd fmla="val 0" name="adj"/>
                </a:avLst>
              </a:prstGeom>
              <a:gradFill>
                <a:gsLst>
                  <a:gs pos="0">
                    <a:srgbClr val="F08420"/>
                  </a:gs>
                  <a:gs pos="46000">
                    <a:srgbClr val="DB4927"/>
                  </a:gs>
                  <a:gs pos="100000">
                    <a:srgbClr val="CD252C"/>
                  </a:gs>
                </a:gsLst>
                <a:path path="circle">
                  <a:fillToRect b="100%" l="100%"/>
                </a:path>
                <a:tileRect r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93" name="Google Shape;493;p101"/>
              <p:cNvSpPr txBox="1"/>
              <p:nvPr/>
            </p:nvSpPr>
            <p:spPr>
              <a:xfrm>
                <a:off x="1215643" y="3164076"/>
                <a:ext cx="105771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10 unexpected meetings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4" name="Google Shape;494;p101"/>
            <p:cNvGrpSpPr/>
            <p:nvPr/>
          </p:nvGrpSpPr>
          <p:grpSpPr>
            <a:xfrm>
              <a:off x="1675870" y="4069688"/>
              <a:ext cx="1661897" cy="1501590"/>
              <a:chOff x="609629" y="2979426"/>
              <a:chExt cx="2070900" cy="1932300"/>
            </a:xfrm>
          </p:grpSpPr>
          <p:sp>
            <p:nvSpPr>
              <p:cNvPr id="495" name="Google Shape;495;p101"/>
              <p:cNvSpPr/>
              <p:nvPr/>
            </p:nvSpPr>
            <p:spPr>
              <a:xfrm flipH="1">
                <a:off x="609629" y="2979426"/>
                <a:ext cx="2070900" cy="1932300"/>
              </a:xfrm>
              <a:prstGeom prst="homePlate">
                <a:avLst>
                  <a:gd fmla="val 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96" name="Google Shape;496;p101"/>
              <p:cNvSpPr txBox="1"/>
              <p:nvPr/>
            </p:nvSpPr>
            <p:spPr>
              <a:xfrm>
                <a:off x="844745" y="3164074"/>
                <a:ext cx="16005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3</a:t>
                </a:r>
                <a:endParaRPr b="1" i="1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497" name="Google Shape;497;p101"/>
          <p:cNvGrpSpPr/>
          <p:nvPr/>
        </p:nvGrpSpPr>
        <p:grpSpPr>
          <a:xfrm>
            <a:off x="1675870" y="9708488"/>
            <a:ext cx="10591582" cy="1501603"/>
            <a:chOff x="1675870" y="4069688"/>
            <a:chExt cx="10591582" cy="1501603"/>
          </a:xfrm>
        </p:grpSpPr>
        <p:grpSp>
          <p:nvGrpSpPr>
            <p:cNvPr id="498" name="Google Shape;498;p101"/>
            <p:cNvGrpSpPr/>
            <p:nvPr/>
          </p:nvGrpSpPr>
          <p:grpSpPr>
            <a:xfrm>
              <a:off x="3292846" y="4069701"/>
              <a:ext cx="8974606" cy="1501590"/>
              <a:chOff x="609433" y="2979442"/>
              <a:chExt cx="11183310" cy="1932300"/>
            </a:xfrm>
          </p:grpSpPr>
          <p:sp>
            <p:nvSpPr>
              <p:cNvPr id="499" name="Google Shape;499;p101"/>
              <p:cNvSpPr/>
              <p:nvPr/>
            </p:nvSpPr>
            <p:spPr>
              <a:xfrm flipH="1">
                <a:off x="609433" y="2979442"/>
                <a:ext cx="10272900" cy="1932300"/>
              </a:xfrm>
              <a:prstGeom prst="homePlate">
                <a:avLst>
                  <a:gd fmla="val 0" name="adj"/>
                </a:avLst>
              </a:prstGeom>
              <a:gradFill>
                <a:gsLst>
                  <a:gs pos="0">
                    <a:srgbClr val="F08420"/>
                  </a:gs>
                  <a:gs pos="46000">
                    <a:srgbClr val="DB4927"/>
                  </a:gs>
                  <a:gs pos="100000">
                    <a:srgbClr val="CD252C"/>
                  </a:gs>
                </a:gsLst>
                <a:path path="circle">
                  <a:fillToRect b="100%" l="100%"/>
                </a:path>
                <a:tileRect r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00" name="Google Shape;500;p101"/>
              <p:cNvSpPr txBox="1"/>
              <p:nvPr/>
            </p:nvSpPr>
            <p:spPr>
              <a:xfrm>
                <a:off x="1215643" y="3164076"/>
                <a:ext cx="105771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Plus 6 weeks holiday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1" name="Google Shape;501;p101"/>
            <p:cNvGrpSpPr/>
            <p:nvPr/>
          </p:nvGrpSpPr>
          <p:grpSpPr>
            <a:xfrm>
              <a:off x="1675870" y="4069688"/>
              <a:ext cx="1661897" cy="1501590"/>
              <a:chOff x="609629" y="2979426"/>
              <a:chExt cx="2070900" cy="1932300"/>
            </a:xfrm>
          </p:grpSpPr>
          <p:sp>
            <p:nvSpPr>
              <p:cNvPr id="502" name="Google Shape;502;p101"/>
              <p:cNvSpPr/>
              <p:nvPr/>
            </p:nvSpPr>
            <p:spPr>
              <a:xfrm flipH="1">
                <a:off x="609629" y="2979426"/>
                <a:ext cx="2070900" cy="1932300"/>
              </a:xfrm>
              <a:prstGeom prst="homePlate">
                <a:avLst>
                  <a:gd fmla="val 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03" name="Google Shape;503;p101"/>
              <p:cNvSpPr txBox="1"/>
              <p:nvPr/>
            </p:nvSpPr>
            <p:spPr>
              <a:xfrm>
                <a:off x="844745" y="3164074"/>
                <a:ext cx="1600500" cy="15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b="1" i="1" lang="en-US" sz="4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4</a:t>
                </a:r>
                <a:endParaRPr b="1" i="1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84" l="0" r="0" t="7784"/>
          <a:stretch/>
        </p:blipFill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4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102"/>
          <p:cNvCxnSpPr/>
          <p:nvPr/>
        </p:nvCxnSpPr>
        <p:spPr>
          <a:xfrm>
            <a:off x="4966968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512" name="Google Shape;512;p10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13" name="Google Shape;513;p102"/>
          <p:cNvSpPr txBox="1"/>
          <p:nvPr/>
        </p:nvSpPr>
        <p:spPr>
          <a:xfrm>
            <a:off x="4175456" y="4674466"/>
            <a:ext cx="16016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There are </a:t>
            </a:r>
            <a:r>
              <a:rPr b="1" i="0" lang="en-US" sz="96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276 meeting </a:t>
            </a: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slots in a </a:t>
            </a:r>
            <a:r>
              <a:rPr b="1" i="0" lang="en-US" sz="96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46 week year</a:t>
            </a:r>
            <a:endParaRPr b="1" i="0" sz="96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3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(assuming 3 days per week with 2 meetings per day)</a:t>
            </a:r>
            <a:endParaRPr b="1" i="1" sz="36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84" l="0" r="0" t="7784"/>
          <a:stretch/>
        </p:blipFill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4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p103"/>
          <p:cNvCxnSpPr/>
          <p:nvPr/>
        </p:nvCxnSpPr>
        <p:spPr>
          <a:xfrm>
            <a:off x="4966968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522" name="Google Shape;522;p10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23" name="Google Shape;523;p103"/>
          <p:cNvSpPr txBox="1"/>
          <p:nvPr/>
        </p:nvSpPr>
        <p:spPr>
          <a:xfrm>
            <a:off x="4175456" y="4674466"/>
            <a:ext cx="16016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There are </a:t>
            </a:r>
            <a:r>
              <a:rPr b="1" i="0" lang="en-US" sz="96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276 meeting </a:t>
            </a: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slots in a </a:t>
            </a:r>
            <a:r>
              <a:rPr b="1" i="0" lang="en-US" sz="96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46 week year</a:t>
            </a:r>
            <a:endParaRPr b="1" i="0" sz="96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3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(assuming 3 days per week with 2 meetings per day)</a:t>
            </a:r>
            <a:endParaRPr b="1" sz="96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24" name="Google Shape;524;p103"/>
          <p:cNvCxnSpPr/>
          <p:nvPr/>
        </p:nvCxnSpPr>
        <p:spPr>
          <a:xfrm>
            <a:off x="10258425" y="4635766"/>
            <a:ext cx="2324400" cy="16887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5" name="Google Shape;525;p103"/>
          <p:cNvCxnSpPr/>
          <p:nvPr/>
        </p:nvCxnSpPr>
        <p:spPr>
          <a:xfrm flipH="1" rot="10800000">
            <a:off x="10258425" y="4713166"/>
            <a:ext cx="2247000" cy="161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104"/>
          <p:cNvPicPr preferRelativeResize="0"/>
          <p:nvPr/>
        </p:nvPicPr>
        <p:blipFill rotWithShape="1">
          <a:blip r:embed="rId3">
            <a:alphaModFix/>
          </a:blip>
          <a:srcRect b="0" l="0" r="19762" t="0"/>
          <a:stretch/>
        </p:blipFill>
        <p:spPr>
          <a:xfrm>
            <a:off x="7873215" y="0"/>
            <a:ext cx="16504433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04"/>
          <p:cNvSpPr/>
          <p:nvPr/>
        </p:nvSpPr>
        <p:spPr>
          <a:xfrm>
            <a:off x="7700099" y="0"/>
            <a:ext cx="142809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3" name="Google Shape;533;p104"/>
          <p:cNvSpPr/>
          <p:nvPr/>
        </p:nvSpPr>
        <p:spPr>
          <a:xfrm>
            <a:off x="6697032" y="0"/>
            <a:ext cx="16287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34" name="Google Shape;534;p104"/>
          <p:cNvCxnSpPr/>
          <p:nvPr/>
        </p:nvCxnSpPr>
        <p:spPr>
          <a:xfrm>
            <a:off x="4966968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35" name="Google Shape;535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4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7" name="Google Shape;537;p10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38" name="Google Shape;538;p104"/>
          <p:cNvSpPr txBox="1"/>
          <p:nvPr/>
        </p:nvSpPr>
        <p:spPr>
          <a:xfrm>
            <a:off x="1675964" y="5448375"/>
            <a:ext cx="225966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1" lang="en-US" sz="5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</a:t>
            </a:r>
            <a:r>
              <a:rPr b="0" i="0" lang="en-US" sz="5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	120 client meetings</a:t>
            </a:r>
            <a:endParaRPr b="0" i="0" sz="55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1" lang="en-US" sz="5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</a:t>
            </a:r>
            <a:r>
              <a:rPr b="0" i="0" lang="en-US" sz="5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	</a:t>
            </a:r>
            <a:r>
              <a:rPr b="0" i="0" lang="en-US" sz="55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 out for conferences and other commitments</a:t>
            </a:r>
            <a:endParaRPr b="0" i="0" sz="55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t/>
            </a:r>
            <a:endParaRPr b="0" i="0" sz="55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1" lang="en-US" sz="5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leaves</a:t>
            </a:r>
            <a:r>
              <a:rPr b="0" i="0" lang="en-US" sz="5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	80-100 meeting slots</a:t>
            </a:r>
            <a:endParaRPr b="0" i="0" sz="55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Google Shape;539;p104"/>
          <p:cNvSpPr txBox="1"/>
          <p:nvPr/>
        </p:nvSpPr>
        <p:spPr>
          <a:xfrm>
            <a:off x="1675964" y="1434003"/>
            <a:ext cx="213081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Your</a:t>
            </a: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Capacity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04"/>
          <p:cNvSpPr/>
          <p:nvPr/>
        </p:nvSpPr>
        <p:spPr>
          <a:xfrm>
            <a:off x="1675964" y="4175504"/>
            <a:ext cx="55404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276 meeting slots</a:t>
            </a:r>
            <a:endParaRPr b="1" i="1" sz="55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05"/>
          <p:cNvPicPr preferRelativeResize="0"/>
          <p:nvPr/>
        </p:nvPicPr>
        <p:blipFill rotWithShape="1">
          <a:blip r:embed="rId3">
            <a:alphaModFix/>
          </a:blip>
          <a:srcRect b="0" l="3072" r="0" t="0"/>
          <a:stretch/>
        </p:blipFill>
        <p:spPr>
          <a:xfrm flipH="1">
            <a:off x="6129229" y="0"/>
            <a:ext cx="1824841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05"/>
          <p:cNvSpPr/>
          <p:nvPr/>
        </p:nvSpPr>
        <p:spPr>
          <a:xfrm>
            <a:off x="4966968" y="-1"/>
            <a:ext cx="174357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000">
                <a:srgbClr val="FFFFFF">
                  <a:alpha val="0"/>
                </a:srgbClr>
              </a:gs>
              <a:gs pos="41000">
                <a:srgbClr val="FFFFFF">
                  <a:alpha val="80000"/>
                </a:srgbClr>
              </a:gs>
              <a:gs pos="69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7" name="Google Shape;547;p105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 New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10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50" name="Google Shape;550;p105"/>
          <p:cNvSpPr/>
          <p:nvPr/>
        </p:nvSpPr>
        <p:spPr>
          <a:xfrm flipH="1">
            <a:off x="-72477" y="2979426"/>
            <a:ext cx="11394900" cy="19323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1" name="Google Shape;551;p105"/>
          <p:cNvSpPr txBox="1"/>
          <p:nvPr/>
        </p:nvSpPr>
        <p:spPr>
          <a:xfrm>
            <a:off x="1675965" y="3164084"/>
            <a:ext cx="9216300" cy="15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Make some assumptions: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05"/>
          <p:cNvSpPr txBox="1"/>
          <p:nvPr/>
        </p:nvSpPr>
        <p:spPr>
          <a:xfrm>
            <a:off x="1675975" y="5813400"/>
            <a:ext cx="18293400" cy="3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800100" lvl="0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20 minutes for a telephone screening call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00100" lvl="0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First meeting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00100" lvl="0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Discovery or fact find meeting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00100" lvl="0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Strategy presentation meeting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00100" lvl="0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Implementation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106"/>
          <p:cNvPicPr preferRelativeResize="0"/>
          <p:nvPr/>
        </p:nvPicPr>
        <p:blipFill rotWithShape="1">
          <a:blip r:embed="rId3">
            <a:alphaModFix/>
          </a:blip>
          <a:srcRect b="0" l="3072" r="0" t="0"/>
          <a:stretch/>
        </p:blipFill>
        <p:spPr>
          <a:xfrm flipH="1">
            <a:off x="6129229" y="0"/>
            <a:ext cx="1824841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06"/>
          <p:cNvSpPr/>
          <p:nvPr/>
        </p:nvSpPr>
        <p:spPr>
          <a:xfrm>
            <a:off x="4966968" y="-1"/>
            <a:ext cx="174357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000">
                <a:srgbClr val="FFFFFF">
                  <a:alpha val="0"/>
                </a:srgbClr>
              </a:gs>
              <a:gs pos="41000">
                <a:srgbClr val="FFFFFF">
                  <a:alpha val="80000"/>
                </a:srgbClr>
              </a:gs>
              <a:gs pos="69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9" name="Google Shape;559;p10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 New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1" name="Google Shape;561;p10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62" name="Google Shape;562;p106"/>
          <p:cNvSpPr/>
          <p:nvPr/>
        </p:nvSpPr>
        <p:spPr>
          <a:xfrm flipH="1">
            <a:off x="-72477" y="2979426"/>
            <a:ext cx="11394900" cy="19323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p106"/>
          <p:cNvSpPr txBox="1"/>
          <p:nvPr/>
        </p:nvSpPr>
        <p:spPr>
          <a:xfrm>
            <a:off x="1675965" y="3164084"/>
            <a:ext cx="9216300" cy="15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Make some assumptions: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06"/>
          <p:cNvSpPr txBox="1"/>
          <p:nvPr/>
        </p:nvSpPr>
        <p:spPr>
          <a:xfrm>
            <a:off x="1675975" y="5813400"/>
            <a:ext cx="18293400" cy="3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20 minutes for a telephone screening call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First meeting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Discovery or fact find meeting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Strategy presentation meeting</a:t>
            </a:r>
            <a:endParaRPr b="0" i="1" sz="4800" u="none" cap="none" strike="noStrik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Implementation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06"/>
          <p:cNvSpPr txBox="1"/>
          <p:nvPr/>
        </p:nvSpPr>
        <p:spPr>
          <a:xfrm>
            <a:off x="4357225" y="10501400"/>
            <a:ext cx="1414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You can take on 20-25 new clients per year</a:t>
            </a:r>
            <a:endParaRPr b="1" i="0" sz="48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1651" y="0"/>
            <a:ext cx="13716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07"/>
          <p:cNvSpPr/>
          <p:nvPr/>
        </p:nvSpPr>
        <p:spPr>
          <a:xfrm>
            <a:off x="3843754" y="0"/>
            <a:ext cx="13872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2" name="Google Shape;572;p107"/>
          <p:cNvSpPr/>
          <p:nvPr/>
        </p:nvSpPr>
        <p:spPr>
          <a:xfrm>
            <a:off x="3274143" y="0"/>
            <a:ext cx="1176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3" name="Google Shape;57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4" name="Google Shape;574;p10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75" name="Google Shape;575;p107"/>
          <p:cNvSpPr txBox="1"/>
          <p:nvPr/>
        </p:nvSpPr>
        <p:spPr>
          <a:xfrm>
            <a:off x="2593315" y="5457100"/>
            <a:ext cx="12450000" cy="3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971A1E"/>
                </a:solidFill>
                <a:latin typeface="Lato"/>
                <a:ea typeface="Lato"/>
                <a:cs typeface="Lato"/>
                <a:sym typeface="Lato"/>
              </a:rPr>
              <a:t>who you can and can’t serve</a:t>
            </a:r>
            <a:endParaRPr/>
          </a:p>
        </p:txBody>
      </p:sp>
      <p:sp>
        <p:nvSpPr>
          <p:cNvPr id="576" name="Google Shape;576;p107"/>
          <p:cNvSpPr txBox="1"/>
          <p:nvPr/>
        </p:nvSpPr>
        <p:spPr>
          <a:xfrm>
            <a:off x="2593318" y="3829050"/>
            <a:ext cx="104082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2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It’s time to get real about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108"/>
          <p:cNvPicPr preferRelativeResize="0"/>
          <p:nvPr/>
        </p:nvPicPr>
        <p:blipFill rotWithShape="1">
          <a:blip r:embed="rId3">
            <a:alphaModFix/>
          </a:blip>
          <a:srcRect b="15839" l="0" r="0" t="0"/>
          <a:stretch/>
        </p:blipFill>
        <p:spPr>
          <a:xfrm>
            <a:off x="0" y="0"/>
            <a:ext cx="2437770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08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670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3" name="Google Shape;58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p10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85" name="Google Shape;585;p108"/>
          <p:cNvSpPr txBox="1"/>
          <p:nvPr/>
        </p:nvSpPr>
        <p:spPr>
          <a:xfrm>
            <a:off x="4062303" y="3918580"/>
            <a:ext cx="16253100" cy="47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Decent annual production for an adviser is around </a:t>
            </a:r>
            <a:r>
              <a:rPr b="1" i="0" lang="en-US" sz="80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£200,000.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Very good is more like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000"/>
              <a:buFont typeface="Lato"/>
              <a:buNone/>
            </a:pPr>
            <a:r>
              <a:rPr b="1" i="0" lang="en-US" sz="80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£300,000 - £400,000.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09"/>
          <p:cNvPicPr preferRelativeResize="0"/>
          <p:nvPr/>
        </p:nvPicPr>
        <p:blipFill rotWithShape="1">
          <a:blip r:embed="rId3">
            <a:alphaModFix/>
          </a:blip>
          <a:srcRect b="15839" l="0" r="0" t="0"/>
          <a:stretch/>
        </p:blipFill>
        <p:spPr>
          <a:xfrm>
            <a:off x="0" y="0"/>
            <a:ext cx="2437770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09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670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2" name="Google Shape;592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10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94" name="Google Shape;594;p109"/>
          <p:cNvSpPr txBox="1"/>
          <p:nvPr/>
        </p:nvSpPr>
        <p:spPr>
          <a:xfrm>
            <a:off x="4062303" y="4985380"/>
            <a:ext cx="16253100" cy="18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Excellent 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£500,000 - £600,000.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110"/>
          <p:cNvPicPr preferRelativeResize="0"/>
          <p:nvPr/>
        </p:nvPicPr>
        <p:blipFill rotWithShape="1">
          <a:blip r:embed="rId3">
            <a:alphaModFix/>
          </a:blip>
          <a:srcRect b="0" l="0" r="14857" t="0"/>
          <a:stretch/>
        </p:blipFill>
        <p:spPr>
          <a:xfrm>
            <a:off x="4572001" y="-1"/>
            <a:ext cx="199086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10"/>
          <p:cNvSpPr/>
          <p:nvPr/>
        </p:nvSpPr>
        <p:spPr>
          <a:xfrm>
            <a:off x="4572001" y="-1"/>
            <a:ext cx="17688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1" name="Google Shape;601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" name="Google Shape;602;p11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03" name="Google Shape;603;p110"/>
          <p:cNvSpPr txBox="1"/>
          <p:nvPr/>
        </p:nvSpPr>
        <p:spPr>
          <a:xfrm>
            <a:off x="2062052" y="3482773"/>
            <a:ext cx="14998500" cy="4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Does this change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9600"/>
              <a:buFont typeface="Lato"/>
              <a:buNone/>
            </a:pPr>
            <a:r>
              <a:rPr b="1" i="0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your thinking in any way about your future business?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</a:pPr>
            <a:r>
              <a:rPr b="0" i="0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(e.g. number of advisers, personal productivity)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340" y="0"/>
            <a:ext cx="22101309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93"/>
          <p:cNvSpPr/>
          <p:nvPr/>
        </p:nvSpPr>
        <p:spPr>
          <a:xfrm>
            <a:off x="2000784" y="0"/>
            <a:ext cx="2015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2" name="Google Shape;38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9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84" name="Google Shape;384;p93"/>
          <p:cNvSpPr txBox="1"/>
          <p:nvPr/>
        </p:nvSpPr>
        <p:spPr>
          <a:xfrm>
            <a:off x="1986230" y="4776301"/>
            <a:ext cx="113010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0"/>
              <a:buFont typeface="Lato"/>
              <a:buNone/>
            </a:pPr>
            <a:r>
              <a:rPr b="0" i="1" lang="en-US" sz="8000" u="none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Your business is like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A CAR PARK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11"/>
          <p:cNvPicPr preferRelativeResize="0"/>
          <p:nvPr/>
        </p:nvPicPr>
        <p:blipFill rotWithShape="1">
          <a:blip r:embed="rId3">
            <a:alphaModFix/>
          </a:blip>
          <a:srcRect b="0" l="0" r="5917" t="0"/>
          <a:stretch/>
        </p:blipFill>
        <p:spPr>
          <a:xfrm>
            <a:off x="5020733" y="0"/>
            <a:ext cx="1935691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11"/>
          <p:cNvSpPr/>
          <p:nvPr/>
        </p:nvSpPr>
        <p:spPr>
          <a:xfrm>
            <a:off x="4038601" y="0"/>
            <a:ext cx="1642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0" name="Google Shape;610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1" name="Google Shape;611;p11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12" name="Google Shape;612;p111"/>
          <p:cNvSpPr txBox="1"/>
          <p:nvPr/>
        </p:nvSpPr>
        <p:spPr>
          <a:xfrm>
            <a:off x="1986230" y="4776301"/>
            <a:ext cx="132156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What types of cars (clients)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0"/>
              <a:buFont typeface="Lato"/>
              <a:buNone/>
            </a:pPr>
            <a:r>
              <a:rPr b="0" i="1" lang="en-US" sz="8000" u="none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do you want to fill your carpark with?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3697" y="0"/>
            <a:ext cx="2197395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12"/>
          <p:cNvSpPr/>
          <p:nvPr/>
        </p:nvSpPr>
        <p:spPr>
          <a:xfrm>
            <a:off x="1290918" y="0"/>
            <a:ext cx="13752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9" name="Google Shape;619;p112"/>
          <p:cNvSpPr/>
          <p:nvPr/>
        </p:nvSpPr>
        <p:spPr>
          <a:xfrm>
            <a:off x="1750055" y="0"/>
            <a:ext cx="4732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0" name="Google Shape;620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p11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22" name="Google Shape;622;p112"/>
          <p:cNvSpPr txBox="1"/>
          <p:nvPr/>
        </p:nvSpPr>
        <p:spPr>
          <a:xfrm>
            <a:off x="2596344" y="3302792"/>
            <a:ext cx="10246500" cy="29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971A1E"/>
                </a:solidFill>
                <a:latin typeface="Lato"/>
                <a:ea typeface="Lato"/>
                <a:cs typeface="Lato"/>
                <a:sym typeface="Lato"/>
              </a:rPr>
              <a:t>Who do I love to serve?</a:t>
            </a:r>
            <a:endParaRPr/>
          </a:p>
        </p:txBody>
      </p:sp>
      <p:sp>
        <p:nvSpPr>
          <p:cNvPr id="623" name="Google Shape;623;p112"/>
          <p:cNvSpPr/>
          <p:nvPr/>
        </p:nvSpPr>
        <p:spPr>
          <a:xfrm flipH="1">
            <a:off x="2107499" y="6280405"/>
            <a:ext cx="7227000" cy="22368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24" name="Google Shape;624;p112"/>
          <p:cNvSpPr txBox="1"/>
          <p:nvPr/>
        </p:nvSpPr>
        <p:spPr>
          <a:xfrm>
            <a:off x="2593317" y="6644788"/>
            <a:ext cx="135414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Why?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809397" y="0"/>
            <a:ext cx="2057142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13"/>
          <p:cNvSpPr/>
          <p:nvPr/>
        </p:nvSpPr>
        <p:spPr>
          <a:xfrm>
            <a:off x="1290918" y="0"/>
            <a:ext cx="13752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113"/>
          <p:cNvSpPr/>
          <p:nvPr/>
        </p:nvSpPr>
        <p:spPr>
          <a:xfrm>
            <a:off x="1750054" y="0"/>
            <a:ext cx="7584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2" name="Google Shape;632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11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34" name="Google Shape;634;p113"/>
          <p:cNvSpPr txBox="1"/>
          <p:nvPr/>
        </p:nvSpPr>
        <p:spPr>
          <a:xfrm>
            <a:off x="2593315" y="7521290"/>
            <a:ext cx="11606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72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with these people?</a:t>
            </a:r>
            <a:endParaRPr/>
          </a:p>
        </p:txBody>
      </p:sp>
      <p:sp>
        <p:nvSpPr>
          <p:cNvPr id="635" name="Google Shape;635;p113"/>
          <p:cNvSpPr txBox="1"/>
          <p:nvPr/>
        </p:nvSpPr>
        <p:spPr>
          <a:xfrm>
            <a:off x="2587011" y="4304069"/>
            <a:ext cx="157485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971A1E"/>
                </a:solidFill>
                <a:latin typeface="Lato"/>
                <a:ea typeface="Lato"/>
                <a:cs typeface="Lato"/>
                <a:sym typeface="Lato"/>
              </a:rPr>
              <a:t>How can I do more work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114"/>
          <p:cNvPicPr preferRelativeResize="0"/>
          <p:nvPr/>
        </p:nvPicPr>
        <p:blipFill rotWithShape="1">
          <a:blip r:embed="rId3">
            <a:alphaModFix/>
          </a:blip>
          <a:srcRect b="0" l="0" r="3540" t="0"/>
          <a:stretch/>
        </p:blipFill>
        <p:spPr>
          <a:xfrm>
            <a:off x="932516" y="0"/>
            <a:ext cx="2344513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14"/>
          <p:cNvSpPr/>
          <p:nvPr/>
        </p:nvSpPr>
        <p:spPr>
          <a:xfrm>
            <a:off x="0" y="0"/>
            <a:ext cx="182392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2" name="Google Shape;64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p114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44" name="Google Shape;644;p114"/>
          <p:cNvSpPr txBox="1"/>
          <p:nvPr/>
        </p:nvSpPr>
        <p:spPr>
          <a:xfrm>
            <a:off x="1986230" y="4614617"/>
            <a:ext cx="14615843" cy="3145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</a:pPr>
            <a:r>
              <a:rPr b="0" i="1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Here are some of the signs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that a business doesn't know who it works for: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115"/>
          <p:cNvPicPr preferRelativeResize="0"/>
          <p:nvPr/>
        </p:nvPicPr>
        <p:blipFill rotWithShape="1">
          <a:blip r:embed="rId3">
            <a:alphaModFix/>
          </a:blip>
          <a:srcRect b="0" l="0" r="22958" t="0"/>
          <a:stretch/>
        </p:blipFill>
        <p:spPr>
          <a:xfrm>
            <a:off x="8414863" y="0"/>
            <a:ext cx="1596278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15"/>
          <p:cNvSpPr/>
          <p:nvPr/>
        </p:nvSpPr>
        <p:spPr>
          <a:xfrm>
            <a:off x="7173489" y="0"/>
            <a:ext cx="1251585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1" name="Google Shape;651;p115"/>
          <p:cNvSpPr/>
          <p:nvPr/>
        </p:nvSpPr>
        <p:spPr>
          <a:xfrm flipH="1">
            <a:off x="2860624" y="5110758"/>
            <a:ext cx="2447864" cy="2170603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2" name="Google Shape;652;p115"/>
          <p:cNvSpPr txBox="1"/>
          <p:nvPr/>
        </p:nvSpPr>
        <p:spPr>
          <a:xfrm>
            <a:off x="5813375" y="4820298"/>
            <a:ext cx="11274476" cy="2751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 owners work like crazy people in terms of hours worked every week.</a:t>
            </a:r>
            <a:endParaRPr/>
          </a:p>
        </p:txBody>
      </p:sp>
      <p:pic>
        <p:nvPicPr>
          <p:cNvPr id="653" name="Google Shape;653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p115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55" name="Google Shape;655;p115"/>
          <p:cNvSpPr txBox="1"/>
          <p:nvPr/>
        </p:nvSpPr>
        <p:spPr>
          <a:xfrm>
            <a:off x="3030347" y="5194062"/>
            <a:ext cx="2108419" cy="1968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12280" y="0"/>
            <a:ext cx="9751640" cy="1371730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16"/>
          <p:cNvSpPr/>
          <p:nvPr/>
        </p:nvSpPr>
        <p:spPr>
          <a:xfrm>
            <a:off x="7173489" y="0"/>
            <a:ext cx="1448636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2" name="Google Shape;662;p116"/>
          <p:cNvSpPr/>
          <p:nvPr/>
        </p:nvSpPr>
        <p:spPr>
          <a:xfrm flipH="1">
            <a:off x="2860624" y="5110758"/>
            <a:ext cx="2447864" cy="2170603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3" name="Google Shape;663;p116"/>
          <p:cNvSpPr txBox="1"/>
          <p:nvPr/>
        </p:nvSpPr>
        <p:spPr>
          <a:xfrm>
            <a:off x="5813373" y="4820298"/>
            <a:ext cx="13274724" cy="2751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They only take standard holidays, like any other employee working in a real job.</a:t>
            </a:r>
            <a:endParaRPr/>
          </a:p>
        </p:txBody>
      </p:sp>
      <p:pic>
        <p:nvPicPr>
          <p:cNvPr id="664" name="Google Shape;66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5" name="Google Shape;665;p116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66" name="Google Shape;666;p116"/>
          <p:cNvSpPr txBox="1"/>
          <p:nvPr/>
        </p:nvSpPr>
        <p:spPr>
          <a:xfrm>
            <a:off x="3030347" y="5194062"/>
            <a:ext cx="2108419" cy="1968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117"/>
          <p:cNvPicPr preferRelativeResize="0"/>
          <p:nvPr/>
        </p:nvPicPr>
        <p:blipFill rotWithShape="1">
          <a:blip r:embed="rId3">
            <a:alphaModFix/>
          </a:blip>
          <a:srcRect b="0" l="0" r="29369" t="0"/>
          <a:stretch/>
        </p:blipFill>
        <p:spPr>
          <a:xfrm>
            <a:off x="12468796" y="2543175"/>
            <a:ext cx="11908854" cy="95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17"/>
          <p:cNvSpPr/>
          <p:nvPr/>
        </p:nvSpPr>
        <p:spPr>
          <a:xfrm>
            <a:off x="7173489" y="0"/>
            <a:ext cx="1448636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3" name="Google Shape;673;p117"/>
          <p:cNvSpPr/>
          <p:nvPr/>
        </p:nvSpPr>
        <p:spPr>
          <a:xfrm flipH="1">
            <a:off x="2860624" y="5110758"/>
            <a:ext cx="2447864" cy="2170603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4" name="Google Shape;674;p117"/>
          <p:cNvSpPr txBox="1"/>
          <p:nvPr/>
        </p:nvSpPr>
        <p:spPr>
          <a:xfrm>
            <a:off x="5813373" y="5110758"/>
            <a:ext cx="13274724" cy="43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 business makes net profit margins of less than 15%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Font typeface="Lato"/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(often 0% or worse)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Font typeface="Lato"/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after the owners take a proper market salary.</a:t>
            </a:r>
            <a:endParaRPr/>
          </a:p>
        </p:txBody>
      </p:sp>
      <p:pic>
        <p:nvPicPr>
          <p:cNvPr id="675" name="Google Shape;675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6" name="Google Shape;676;p117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77" name="Google Shape;677;p117"/>
          <p:cNvSpPr txBox="1"/>
          <p:nvPr/>
        </p:nvSpPr>
        <p:spPr>
          <a:xfrm>
            <a:off x="3030347" y="5194062"/>
            <a:ext cx="2108419" cy="1968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118"/>
          <p:cNvPicPr preferRelativeResize="0"/>
          <p:nvPr/>
        </p:nvPicPr>
        <p:blipFill rotWithShape="1">
          <a:blip r:embed="rId3">
            <a:alphaModFix/>
          </a:blip>
          <a:srcRect b="0" l="0" r="10144" t="0"/>
          <a:stretch/>
        </p:blipFill>
        <p:spPr>
          <a:xfrm>
            <a:off x="8150225" y="1690967"/>
            <a:ext cx="16227425" cy="1203959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18"/>
          <p:cNvSpPr/>
          <p:nvPr/>
        </p:nvSpPr>
        <p:spPr>
          <a:xfrm>
            <a:off x="5478212" y="0"/>
            <a:ext cx="16638838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4" name="Google Shape;684;p118"/>
          <p:cNvSpPr/>
          <p:nvPr/>
        </p:nvSpPr>
        <p:spPr>
          <a:xfrm flipH="1">
            <a:off x="2860624" y="5110758"/>
            <a:ext cx="2447864" cy="2170603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118"/>
          <p:cNvSpPr txBox="1"/>
          <p:nvPr/>
        </p:nvSpPr>
        <p:spPr>
          <a:xfrm>
            <a:off x="5813373" y="5110758"/>
            <a:ext cx="12274600" cy="3637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There are too many staff in the business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Font typeface="Lato"/>
              <a:buNone/>
            </a:pPr>
            <a:r>
              <a:rPr b="1" i="1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but contemplating getting by with less is unthinkable.</a:t>
            </a:r>
            <a:endParaRPr/>
          </a:p>
        </p:txBody>
      </p:sp>
      <p:pic>
        <p:nvPicPr>
          <p:cNvPr id="686" name="Google Shape;686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118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88" name="Google Shape;688;p118"/>
          <p:cNvSpPr txBox="1"/>
          <p:nvPr/>
        </p:nvSpPr>
        <p:spPr>
          <a:xfrm>
            <a:off x="3030347" y="5194062"/>
            <a:ext cx="2108419" cy="1968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19"/>
          <p:cNvSpPr/>
          <p:nvPr/>
        </p:nvSpPr>
        <p:spPr>
          <a:xfrm flipH="1">
            <a:off x="73" y="3045834"/>
            <a:ext cx="16487700" cy="1416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4" name="Google Shape;694;p119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p11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97" name="Google Shape;697;p119"/>
          <p:cNvSpPr txBox="1"/>
          <p:nvPr/>
        </p:nvSpPr>
        <p:spPr>
          <a:xfrm>
            <a:off x="1675965" y="4560073"/>
            <a:ext cx="20184000" cy="6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lphaL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Identifying who you really work with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lphaL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Understanding their needs better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lphaL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To become the killer provider in those segments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lphaL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Which improves your pricing power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lphaL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And your referral rates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lphaL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Streamlining your back office processes (less exceptions)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19"/>
          <p:cNvSpPr txBox="1"/>
          <p:nvPr/>
        </p:nvSpPr>
        <p:spPr>
          <a:xfrm>
            <a:off x="1675964" y="3248327"/>
            <a:ext cx="155262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point of segmenting your clients?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9"/>
          <p:cNvSpPr txBox="1"/>
          <p:nvPr/>
        </p:nvSpPr>
        <p:spPr>
          <a:xfrm>
            <a:off x="5626541" y="10040352"/>
            <a:ext cx="122829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5400"/>
              <a:buFont typeface="Lato"/>
              <a:buNone/>
            </a:pPr>
            <a:r>
              <a:rPr b="1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Put all that together and profitability goes through the roof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20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Effect on profitability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12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aphicFrame>
        <p:nvGraphicFramePr>
          <p:cNvPr id="707" name="Google Shape;707;p120"/>
          <p:cNvGraphicFramePr/>
          <p:nvPr/>
        </p:nvGraphicFramePr>
        <p:xfrm>
          <a:off x="4572001" y="30846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{533F202A-0C5C-4577-8400-DD2E35C39827}</a:tableStyleId>
              </a:tblPr>
              <a:tblGrid>
                <a:gridCol w="8846950"/>
                <a:gridCol w="3469375"/>
                <a:gridCol w="3295925"/>
              </a:tblGrid>
              <a:tr h="138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n-US" sz="28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KEY VALUE DRIVER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n-US" sz="28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PROFIT PER PRINCIPAL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n-US" sz="28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INCREASE IN PROFIT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</a:tr>
              <a:tr h="485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CLIENT SEGMENTATION</a:t>
                      </a:r>
                      <a:endParaRPr sz="1400" u="none" cap="none" strike="noStrike"/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No</a:t>
                      </a:r>
                      <a:endParaRPr sz="1400" u="none" cap="none" strike="noStrike"/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Yes</a:t>
                      </a:r>
                      <a:endParaRPr sz="1400" u="none" cap="none" strike="noStrike"/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Effective</a:t>
                      </a:r>
                      <a:endParaRPr sz="1400" u="none" cap="none" strike="noStrike"/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(Segment, differentiated services, reviewed regularly, allocated in consultation &amp; most staff aware of key clients)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£53,901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£136,716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£331,478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154%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1B1B1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515%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1B1B1A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08" name="Google Shape;708;p120"/>
          <p:cNvSpPr/>
          <p:nvPr/>
        </p:nvSpPr>
        <p:spPr>
          <a:xfrm>
            <a:off x="4697864" y="9777829"/>
            <a:ext cx="9042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None/>
            </a:pPr>
            <a:r>
              <a:rPr b="1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b="0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FP Advance Business Fitness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94"/>
          <p:cNvPicPr preferRelativeResize="0"/>
          <p:nvPr/>
        </p:nvPicPr>
        <p:blipFill rotWithShape="1">
          <a:blip r:embed="rId3">
            <a:alphaModFix/>
          </a:blip>
          <a:srcRect b="0" l="0" r="8214" t="0"/>
          <a:stretch/>
        </p:blipFill>
        <p:spPr>
          <a:xfrm>
            <a:off x="7591425" y="0"/>
            <a:ext cx="1678620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94"/>
          <p:cNvSpPr/>
          <p:nvPr/>
        </p:nvSpPr>
        <p:spPr>
          <a:xfrm>
            <a:off x="5592866" y="0"/>
            <a:ext cx="90567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94"/>
          <p:cNvSpPr/>
          <p:nvPr/>
        </p:nvSpPr>
        <p:spPr>
          <a:xfrm>
            <a:off x="6143625" y="0"/>
            <a:ext cx="164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2" name="Google Shape;392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9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94" name="Google Shape;394;p94"/>
          <p:cNvSpPr txBox="1"/>
          <p:nvPr/>
        </p:nvSpPr>
        <p:spPr>
          <a:xfrm>
            <a:off x="1986230" y="4776301"/>
            <a:ext cx="139395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You’ve only got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9600"/>
              <a:buFont typeface="Lato"/>
              <a:buNone/>
            </a:pP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so many spaces to fill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4805" y="2339193"/>
            <a:ext cx="10287000" cy="82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121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5" name="Google Shape;715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6" name="Google Shape;716;p12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17" name="Google Shape;717;p121"/>
          <p:cNvSpPr txBox="1"/>
          <p:nvPr/>
        </p:nvSpPr>
        <p:spPr>
          <a:xfrm>
            <a:off x="1986230" y="4303357"/>
            <a:ext cx="109461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But most firms haven’t seen that sort of profit increase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22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3" name="Google Shape;72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4" name="Google Shape;724;p12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25" name="Google Shape;725;p122"/>
          <p:cNvSpPr/>
          <p:nvPr/>
        </p:nvSpPr>
        <p:spPr>
          <a:xfrm flipH="1">
            <a:off x="5914119" y="5256114"/>
            <a:ext cx="12549300" cy="2405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6" name="Google Shape;726;p122"/>
          <p:cNvSpPr txBox="1"/>
          <p:nvPr/>
        </p:nvSpPr>
        <p:spPr>
          <a:xfrm>
            <a:off x="6284942" y="5821658"/>
            <a:ext cx="1180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Why not?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3217" y="66388"/>
            <a:ext cx="20494431" cy="13649611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23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3" name="Google Shape;733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" name="Google Shape;734;p12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35" name="Google Shape;735;p123"/>
          <p:cNvSpPr txBox="1"/>
          <p:nvPr/>
        </p:nvSpPr>
        <p:spPr>
          <a:xfrm>
            <a:off x="1986230" y="5119389"/>
            <a:ext cx="124875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Because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they’ve done it wrong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24"/>
          <p:cNvPicPr preferRelativeResize="0"/>
          <p:nvPr/>
        </p:nvPicPr>
        <p:blipFill rotWithShape="1">
          <a:blip r:embed="rId3">
            <a:alphaModFix/>
          </a:blip>
          <a:srcRect b="0" l="0" r="11323" t="0"/>
          <a:stretch/>
        </p:blipFill>
        <p:spPr>
          <a:xfrm>
            <a:off x="4631230" y="0"/>
            <a:ext cx="1974641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24"/>
          <p:cNvSpPr/>
          <p:nvPr/>
        </p:nvSpPr>
        <p:spPr>
          <a:xfrm>
            <a:off x="3763421" y="0"/>
            <a:ext cx="167535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2" name="Google Shape;742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p12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44" name="Google Shape;744;p124"/>
          <p:cNvSpPr txBox="1"/>
          <p:nvPr/>
        </p:nvSpPr>
        <p:spPr>
          <a:xfrm>
            <a:off x="1986230" y="5119389"/>
            <a:ext cx="105018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Here 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what most firms have done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25"/>
          <p:cNvPicPr preferRelativeResize="0"/>
          <p:nvPr/>
        </p:nvPicPr>
        <p:blipFill rotWithShape="1">
          <a:blip r:embed="rId3">
            <a:alphaModFix/>
          </a:blip>
          <a:srcRect b="0" l="14741" r="0" t="0"/>
          <a:stretch/>
        </p:blipFill>
        <p:spPr>
          <a:xfrm flipH="1">
            <a:off x="6830642" y="0"/>
            <a:ext cx="17547007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25"/>
          <p:cNvSpPr/>
          <p:nvPr/>
        </p:nvSpPr>
        <p:spPr>
          <a:xfrm>
            <a:off x="4084555" y="0"/>
            <a:ext cx="17657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1" name="Google Shape;751;p125"/>
          <p:cNvSpPr/>
          <p:nvPr/>
        </p:nvSpPr>
        <p:spPr>
          <a:xfrm flipH="1">
            <a:off x="2860488" y="5110758"/>
            <a:ext cx="2448000" cy="2170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2" name="Google Shape;752;p125"/>
          <p:cNvSpPr txBox="1"/>
          <p:nvPr/>
        </p:nvSpPr>
        <p:spPr>
          <a:xfrm>
            <a:off x="5813373" y="5110758"/>
            <a:ext cx="11588700" cy="27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7200"/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Segmented because the compliance officer told them they had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3" name="Google Shape;753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4" name="Google Shape;754;p12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55" name="Google Shape;755;p125"/>
          <p:cNvSpPr txBox="1"/>
          <p:nvPr/>
        </p:nvSpPr>
        <p:spPr>
          <a:xfrm>
            <a:off x="3030347" y="5194062"/>
            <a:ext cx="21084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26"/>
          <p:cNvSpPr/>
          <p:nvPr/>
        </p:nvSpPr>
        <p:spPr>
          <a:xfrm>
            <a:off x="4084555" y="0"/>
            <a:ext cx="17657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1" name="Google Shape;761;p126"/>
          <p:cNvSpPr/>
          <p:nvPr/>
        </p:nvSpPr>
        <p:spPr>
          <a:xfrm flipH="1">
            <a:off x="2860488" y="5110758"/>
            <a:ext cx="2448000" cy="2170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2" name="Google Shape;762;p126"/>
          <p:cNvSpPr txBox="1"/>
          <p:nvPr/>
        </p:nvSpPr>
        <p:spPr>
          <a:xfrm>
            <a:off x="5813373" y="5110758"/>
            <a:ext cx="11588700" cy="36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7200"/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Seen other advisers use an ‘A’, ‘B’, or ‘C’ segmentation model and copied it </a:t>
            </a:r>
            <a:b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(but not sure why)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Google Shape;763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4" name="Google Shape;764;p12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65" name="Google Shape;765;p126"/>
          <p:cNvSpPr txBox="1"/>
          <p:nvPr/>
        </p:nvSpPr>
        <p:spPr>
          <a:xfrm>
            <a:off x="3030347" y="5194062"/>
            <a:ext cx="21084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127"/>
          <p:cNvPicPr preferRelativeResize="0"/>
          <p:nvPr/>
        </p:nvPicPr>
        <p:blipFill rotWithShape="1">
          <a:blip r:embed="rId3">
            <a:alphaModFix/>
          </a:blip>
          <a:srcRect b="0" l="0" r="27844" t="0"/>
          <a:stretch/>
        </p:blipFill>
        <p:spPr>
          <a:xfrm>
            <a:off x="9532574" y="0"/>
            <a:ext cx="148450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27"/>
          <p:cNvSpPr/>
          <p:nvPr/>
        </p:nvSpPr>
        <p:spPr>
          <a:xfrm>
            <a:off x="6720461" y="0"/>
            <a:ext cx="128535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2" name="Google Shape;772;p127"/>
          <p:cNvSpPr/>
          <p:nvPr/>
        </p:nvSpPr>
        <p:spPr>
          <a:xfrm flipH="1">
            <a:off x="2860488" y="5110758"/>
            <a:ext cx="2448000" cy="2170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3" name="Google Shape;773;p127"/>
          <p:cNvSpPr txBox="1"/>
          <p:nvPr/>
        </p:nvSpPr>
        <p:spPr>
          <a:xfrm>
            <a:off x="5813373" y="5110758"/>
            <a:ext cx="11588700" cy="18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7200"/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Used segmentation as an upsell tool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5" name="Google Shape;775;p12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76" name="Google Shape;776;p127"/>
          <p:cNvSpPr txBox="1"/>
          <p:nvPr/>
        </p:nvSpPr>
        <p:spPr>
          <a:xfrm>
            <a:off x="3030346" y="5212005"/>
            <a:ext cx="21084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3650" y="0"/>
            <a:ext cx="2057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28"/>
          <p:cNvSpPr/>
          <p:nvPr/>
        </p:nvSpPr>
        <p:spPr>
          <a:xfrm>
            <a:off x="2779180" y="0"/>
            <a:ext cx="17657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3" name="Google Shape;783;p128"/>
          <p:cNvSpPr/>
          <p:nvPr/>
        </p:nvSpPr>
        <p:spPr>
          <a:xfrm flipH="1">
            <a:off x="2860488" y="5110758"/>
            <a:ext cx="2448000" cy="2170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4" name="Google Shape;784;p128"/>
          <p:cNvSpPr txBox="1"/>
          <p:nvPr/>
        </p:nvSpPr>
        <p:spPr>
          <a:xfrm>
            <a:off x="5813375" y="5110750"/>
            <a:ext cx="12161700" cy="3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7200"/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Varied the number of reviews each client type gets each year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6000"/>
              <a:buFont typeface="Lato"/>
              <a:buNone/>
            </a:pPr>
            <a:r>
              <a:rPr b="0" i="1" lang="en-US" sz="6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(thinking this is differentiation)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" name="Google Shape;785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6" name="Google Shape;786;p12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87" name="Google Shape;787;p128"/>
          <p:cNvSpPr txBox="1"/>
          <p:nvPr/>
        </p:nvSpPr>
        <p:spPr>
          <a:xfrm>
            <a:off x="3030346" y="5212005"/>
            <a:ext cx="21084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29"/>
          <p:cNvPicPr preferRelativeResize="0"/>
          <p:nvPr/>
        </p:nvPicPr>
        <p:blipFill rotWithShape="1">
          <a:blip r:embed="rId3">
            <a:alphaModFix/>
          </a:blip>
          <a:srcRect b="0" l="0" r="4734" t="0"/>
          <a:stretch/>
        </p:blipFill>
        <p:spPr>
          <a:xfrm>
            <a:off x="4741721" y="0"/>
            <a:ext cx="1959927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29"/>
          <p:cNvSpPr/>
          <p:nvPr/>
        </p:nvSpPr>
        <p:spPr>
          <a:xfrm>
            <a:off x="2779178" y="0"/>
            <a:ext cx="191949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4" name="Google Shape;794;p129"/>
          <p:cNvSpPr/>
          <p:nvPr/>
        </p:nvSpPr>
        <p:spPr>
          <a:xfrm flipH="1">
            <a:off x="2860488" y="5110758"/>
            <a:ext cx="2448000" cy="2170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5" name="Google Shape;795;p129"/>
          <p:cNvSpPr txBox="1"/>
          <p:nvPr/>
        </p:nvSpPr>
        <p:spPr>
          <a:xfrm>
            <a:off x="5813374" y="5110750"/>
            <a:ext cx="12817800" cy="4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7200"/>
              <a:buFont typeface="Lato"/>
              <a:buNone/>
            </a:pPr>
            <a:r>
              <a:rPr b="1" i="1" lang="en-US" sz="72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Provided a low touch or no touch service to the legacy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6600"/>
              <a:buFont typeface="Lato"/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(mistaking this for segmentation)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7" name="Google Shape;797;p12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98" name="Google Shape;798;p129"/>
          <p:cNvSpPr txBox="1"/>
          <p:nvPr/>
        </p:nvSpPr>
        <p:spPr>
          <a:xfrm>
            <a:off x="3030346" y="5212005"/>
            <a:ext cx="21084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30"/>
          <p:cNvPicPr preferRelativeResize="0"/>
          <p:nvPr/>
        </p:nvPicPr>
        <p:blipFill rotWithShape="1">
          <a:blip r:embed="rId3">
            <a:alphaModFix/>
          </a:blip>
          <a:srcRect b="0" l="13740" r="11048" t="0"/>
          <a:stretch/>
        </p:blipFill>
        <p:spPr>
          <a:xfrm>
            <a:off x="3746500" y="0"/>
            <a:ext cx="2063114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30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5" name="Google Shape;805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Google Shape;806;p13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07" name="Google Shape;807;p130"/>
          <p:cNvSpPr txBox="1"/>
          <p:nvPr/>
        </p:nvSpPr>
        <p:spPr>
          <a:xfrm>
            <a:off x="1986230" y="4303357"/>
            <a:ext cx="109461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Lato"/>
              <a:buNone/>
            </a:pPr>
            <a:r>
              <a:rPr b="0" i="1" lang="en-US" sz="6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Funnily enough none 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6600"/>
              <a:buFont typeface="Lato"/>
              <a:buNone/>
            </a:pPr>
            <a:r>
              <a:rPr b="1" i="1" lang="en-US" sz="6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this really has a dramatic impact on business performance and profitability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95"/>
          <p:cNvPicPr preferRelativeResize="0"/>
          <p:nvPr/>
        </p:nvPicPr>
        <p:blipFill rotWithShape="1">
          <a:blip r:embed="rId3">
            <a:alphaModFix/>
          </a:blip>
          <a:srcRect b="0" l="8421" r="9972" t="0"/>
          <a:stretch/>
        </p:blipFill>
        <p:spPr>
          <a:xfrm flipH="1">
            <a:off x="5166948" y="0"/>
            <a:ext cx="192107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95"/>
          <p:cNvSpPr/>
          <p:nvPr/>
        </p:nvSpPr>
        <p:spPr>
          <a:xfrm>
            <a:off x="3843754" y="0"/>
            <a:ext cx="1824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95"/>
          <p:cNvSpPr/>
          <p:nvPr/>
        </p:nvSpPr>
        <p:spPr>
          <a:xfrm>
            <a:off x="3274143" y="0"/>
            <a:ext cx="1176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2" name="Google Shape;402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9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4" name="Google Shape;404;p95"/>
          <p:cNvSpPr txBox="1"/>
          <p:nvPr/>
        </p:nvSpPr>
        <p:spPr>
          <a:xfrm>
            <a:off x="6971535" y="3453775"/>
            <a:ext cx="9483000" cy="22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An Adviser can service between</a:t>
            </a:r>
            <a:endParaRPr/>
          </a:p>
        </p:txBody>
      </p:sp>
      <p:grpSp>
        <p:nvGrpSpPr>
          <p:cNvPr id="405" name="Google Shape;405;p95"/>
          <p:cNvGrpSpPr/>
          <p:nvPr/>
        </p:nvGrpSpPr>
        <p:grpSpPr>
          <a:xfrm>
            <a:off x="5830861" y="5910422"/>
            <a:ext cx="11764348" cy="2473230"/>
            <a:chOff x="2107771" y="6280405"/>
            <a:chExt cx="9385200" cy="2236800"/>
          </a:xfrm>
        </p:grpSpPr>
        <p:sp>
          <p:nvSpPr>
            <p:cNvPr id="406" name="Google Shape;406;p95"/>
            <p:cNvSpPr/>
            <p:nvPr/>
          </p:nvSpPr>
          <p:spPr>
            <a:xfrm flipH="1">
              <a:off x="2107771" y="6280405"/>
              <a:ext cx="9385200" cy="22368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7" name="Google Shape;407;p95"/>
            <p:cNvSpPr txBox="1"/>
            <p:nvPr/>
          </p:nvSpPr>
          <p:spPr>
            <a:xfrm>
              <a:off x="2861283" y="6716885"/>
              <a:ext cx="7878000" cy="136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50 and 150 clients</a:t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6300" y="0"/>
            <a:ext cx="2058135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31"/>
          <p:cNvSpPr/>
          <p:nvPr/>
        </p:nvSpPr>
        <p:spPr>
          <a:xfrm>
            <a:off x="3573353" y="0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4" name="Google Shape;814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5" name="Google Shape;815;p13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16" name="Google Shape;816;p131"/>
          <p:cNvSpPr txBox="1"/>
          <p:nvPr/>
        </p:nvSpPr>
        <p:spPr>
          <a:xfrm>
            <a:off x="1986230" y="4776301"/>
            <a:ext cx="85578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So how do you make it work?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9100" y="1296269"/>
            <a:ext cx="12005784" cy="10324974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32"/>
          <p:cNvSpPr/>
          <p:nvPr/>
        </p:nvSpPr>
        <p:spPr>
          <a:xfrm>
            <a:off x="3573353" y="0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3" name="Google Shape;823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4" name="Google Shape;824;p13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25" name="Google Shape;825;p132"/>
          <p:cNvSpPr txBox="1"/>
          <p:nvPr/>
        </p:nvSpPr>
        <p:spPr>
          <a:xfrm>
            <a:off x="1986230" y="4776301"/>
            <a:ext cx="110154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Understand ‘why’ you are segmenting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5832" y="0"/>
            <a:ext cx="2078181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33"/>
          <p:cNvSpPr/>
          <p:nvPr/>
        </p:nvSpPr>
        <p:spPr>
          <a:xfrm>
            <a:off x="3473923" y="0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32" name="Google Shape;832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3" name="Google Shape;833;p13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34" name="Google Shape;834;p133"/>
          <p:cNvSpPr txBox="1"/>
          <p:nvPr/>
        </p:nvSpPr>
        <p:spPr>
          <a:xfrm>
            <a:off x="1986230" y="4776301"/>
            <a:ext cx="141873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To understand your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needs more deeply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9623" y="0"/>
            <a:ext cx="19238027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34"/>
          <p:cNvSpPr/>
          <p:nvPr/>
        </p:nvSpPr>
        <p:spPr>
          <a:xfrm>
            <a:off x="3473923" y="0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1" name="Google Shape;841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2" name="Google Shape;842;p13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3" name="Google Shape;843;p134"/>
          <p:cNvSpPr txBox="1"/>
          <p:nvPr/>
        </p:nvSpPr>
        <p:spPr>
          <a:xfrm>
            <a:off x="1986230" y="4776301"/>
            <a:ext cx="113010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To improve service quality for the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9764" y="2543342"/>
            <a:ext cx="15706817" cy="987285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35"/>
          <p:cNvSpPr/>
          <p:nvPr/>
        </p:nvSpPr>
        <p:spPr>
          <a:xfrm>
            <a:off x="3473923" y="0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0" name="Google Shape;850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13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52" name="Google Shape;852;p135"/>
          <p:cNvSpPr txBox="1"/>
          <p:nvPr/>
        </p:nvSpPr>
        <p:spPr>
          <a:xfrm>
            <a:off x="1986230" y="3461851"/>
            <a:ext cx="12987000" cy="44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To improve your pricing power and profitability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B1B1A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as a direct result of the first two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6639" y="0"/>
            <a:ext cx="17441012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36"/>
          <p:cNvPicPr preferRelativeResize="0"/>
          <p:nvPr/>
        </p:nvPicPr>
        <p:blipFill rotWithShape="1">
          <a:blip r:embed="rId3">
            <a:alphaModFix/>
          </a:blip>
          <a:srcRect b="0" l="0" r="89993" t="0"/>
          <a:stretch/>
        </p:blipFill>
        <p:spPr>
          <a:xfrm flipH="1">
            <a:off x="0" y="0"/>
            <a:ext cx="694963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36"/>
          <p:cNvSpPr txBox="1"/>
          <p:nvPr/>
        </p:nvSpPr>
        <p:spPr>
          <a:xfrm>
            <a:off x="1675965" y="1434003"/>
            <a:ext cx="14842200" cy="22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Client Segmentation in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6 Easy Steps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13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862" name="Google Shape;862;p136"/>
          <p:cNvGrpSpPr/>
          <p:nvPr/>
        </p:nvGrpSpPr>
        <p:grpSpPr>
          <a:xfrm>
            <a:off x="1648201" y="4731702"/>
            <a:ext cx="7377406" cy="4146290"/>
            <a:chOff x="2279314" y="5263023"/>
            <a:chExt cx="7779612" cy="5651977"/>
          </a:xfrm>
        </p:grpSpPr>
        <p:sp>
          <p:nvSpPr>
            <p:cNvPr id="863" name="Google Shape;863;p136"/>
            <p:cNvSpPr/>
            <p:nvPr/>
          </p:nvSpPr>
          <p:spPr>
            <a:xfrm>
              <a:off x="2279314" y="5281912"/>
              <a:ext cx="5353500" cy="1843200"/>
            </a:xfrm>
            <a:prstGeom prst="rect">
              <a:avLst/>
            </a:prstGeom>
            <a:solidFill>
              <a:srgbClr val="CE25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4" name="Google Shape;864;p136"/>
            <p:cNvSpPr txBox="1"/>
            <p:nvPr/>
          </p:nvSpPr>
          <p:spPr>
            <a:xfrm>
              <a:off x="2749214" y="5263023"/>
              <a:ext cx="4883700" cy="18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</a:t>
              </a:r>
              <a:endParaRPr/>
            </a:p>
          </p:txBody>
        </p:sp>
        <p:sp>
          <p:nvSpPr>
            <p:cNvPr id="865" name="Google Shape;865;p136"/>
            <p:cNvSpPr/>
            <p:nvPr/>
          </p:nvSpPr>
          <p:spPr>
            <a:xfrm>
              <a:off x="2279326" y="7119700"/>
              <a:ext cx="7779600" cy="3795300"/>
            </a:xfrm>
            <a:prstGeom prst="rect">
              <a:avLst/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136"/>
            <p:cNvSpPr txBox="1"/>
            <p:nvPr/>
          </p:nvSpPr>
          <p:spPr>
            <a:xfrm>
              <a:off x="2756070" y="7388621"/>
              <a:ext cx="64737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Create a list of all clients by descending order of value</a:t>
              </a:r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37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Google Shape;873;p13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aphicFrame>
        <p:nvGraphicFramePr>
          <p:cNvPr id="874" name="Google Shape;874;p137"/>
          <p:cNvGraphicFramePr/>
          <p:nvPr/>
        </p:nvGraphicFramePr>
        <p:xfrm>
          <a:off x="10117393" y="29437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{20999180-D867-49B0-AF76-EEA48993B1E8}</a:tableStyleId>
              </a:tblPr>
              <a:tblGrid>
                <a:gridCol w="3639725"/>
                <a:gridCol w="4746075"/>
                <a:gridCol w="4480875"/>
              </a:tblGrid>
              <a:tr h="1242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8B1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lt1"/>
                          </a:solidFill>
                        </a:rPr>
                        <a:t>Recurring Revenue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8B1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lt1"/>
                          </a:solidFill>
                        </a:rPr>
                        <a:t>Assets Under Management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8B1F"/>
                    </a:solidFill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1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18,699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1.8M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2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14,200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1.4M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3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8650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865,000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4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7620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762,000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5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5900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590,000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6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4879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487,900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7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4400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440,000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8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3700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370,000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9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3500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350,000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Client 10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2987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298,700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Etc etc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2720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272,000</a:t>
                      </a:r>
                      <a:endParaRPr sz="2800" u="none" cap="none" strike="noStrike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875" name="Google Shape;875;p137"/>
          <p:cNvGrpSpPr/>
          <p:nvPr/>
        </p:nvGrpSpPr>
        <p:grpSpPr>
          <a:xfrm>
            <a:off x="1648201" y="4731702"/>
            <a:ext cx="7377406" cy="4146290"/>
            <a:chOff x="2279314" y="5263023"/>
            <a:chExt cx="7779612" cy="5651977"/>
          </a:xfrm>
        </p:grpSpPr>
        <p:sp>
          <p:nvSpPr>
            <p:cNvPr id="876" name="Google Shape;876;p137"/>
            <p:cNvSpPr/>
            <p:nvPr/>
          </p:nvSpPr>
          <p:spPr>
            <a:xfrm>
              <a:off x="2279314" y="5281912"/>
              <a:ext cx="5353500" cy="1843200"/>
            </a:xfrm>
            <a:prstGeom prst="rect">
              <a:avLst/>
            </a:prstGeom>
            <a:solidFill>
              <a:srgbClr val="CE25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137"/>
            <p:cNvSpPr txBox="1"/>
            <p:nvPr/>
          </p:nvSpPr>
          <p:spPr>
            <a:xfrm>
              <a:off x="2749214" y="5263023"/>
              <a:ext cx="4883700" cy="18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</a:t>
              </a:r>
              <a:endParaRPr/>
            </a:p>
          </p:txBody>
        </p:sp>
        <p:sp>
          <p:nvSpPr>
            <p:cNvPr id="878" name="Google Shape;878;p137"/>
            <p:cNvSpPr/>
            <p:nvPr/>
          </p:nvSpPr>
          <p:spPr>
            <a:xfrm>
              <a:off x="2279326" y="7119700"/>
              <a:ext cx="7779600" cy="3795300"/>
            </a:xfrm>
            <a:prstGeom prst="rect">
              <a:avLst/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9" name="Google Shape;879;p137"/>
            <p:cNvSpPr txBox="1"/>
            <p:nvPr/>
          </p:nvSpPr>
          <p:spPr>
            <a:xfrm>
              <a:off x="2756070" y="7388621"/>
              <a:ext cx="64737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Create a list of all clients by descending order of value</a:t>
              </a: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38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5" name="Google Shape;885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6" name="Google Shape;886;p13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87" name="Google Shape;887;p138"/>
          <p:cNvSpPr/>
          <p:nvPr/>
        </p:nvSpPr>
        <p:spPr>
          <a:xfrm flipH="1">
            <a:off x="5914119" y="5256114"/>
            <a:ext cx="12549300" cy="2405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8" name="Google Shape;888;p138"/>
          <p:cNvSpPr txBox="1"/>
          <p:nvPr/>
        </p:nvSpPr>
        <p:spPr>
          <a:xfrm>
            <a:off x="6284942" y="5821658"/>
            <a:ext cx="1180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a client?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5054" y="0"/>
            <a:ext cx="1747259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39"/>
          <p:cNvSpPr/>
          <p:nvPr/>
        </p:nvSpPr>
        <p:spPr>
          <a:xfrm>
            <a:off x="6509949" y="0"/>
            <a:ext cx="132399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5" name="Google Shape;895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6" name="Google Shape;896;p13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97" name="Google Shape;897;p139"/>
          <p:cNvSpPr txBox="1"/>
          <p:nvPr/>
        </p:nvSpPr>
        <p:spPr>
          <a:xfrm>
            <a:off x="1675964" y="1434003"/>
            <a:ext cx="17678700" cy="19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Financial Planning and Wealth Management - Individuals</a:t>
            </a:r>
            <a:endParaRPr/>
          </a:p>
        </p:txBody>
      </p:sp>
      <p:sp>
        <p:nvSpPr>
          <p:cNvPr id="898" name="Google Shape;898;p139"/>
          <p:cNvSpPr/>
          <p:nvPr/>
        </p:nvSpPr>
        <p:spPr>
          <a:xfrm flipH="1">
            <a:off x="1675964" y="5702683"/>
            <a:ext cx="12549300" cy="2405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9" name="Google Shape;899;p139"/>
          <p:cNvSpPr txBox="1"/>
          <p:nvPr/>
        </p:nvSpPr>
        <p:spPr>
          <a:xfrm>
            <a:off x="2046787" y="6268227"/>
            <a:ext cx="1180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Individual or Couple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(treat as one client)</a:t>
            </a:r>
            <a:endParaRPr b="0" i="0" sz="7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0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5" name="Google Shape;905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6" name="Google Shape;906;p14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07" name="Google Shape;907;p140"/>
          <p:cNvSpPr/>
          <p:nvPr/>
        </p:nvSpPr>
        <p:spPr>
          <a:xfrm>
            <a:off x="1675965" y="2896634"/>
            <a:ext cx="6582300" cy="4600500"/>
          </a:xfrm>
          <a:prstGeom prst="homePlate">
            <a:avLst>
              <a:gd fmla="val 3198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8" name="Google Shape;908;p140"/>
          <p:cNvSpPr txBox="1"/>
          <p:nvPr/>
        </p:nvSpPr>
        <p:spPr>
          <a:xfrm>
            <a:off x="2019082" y="3683272"/>
            <a:ext cx="5105700" cy="30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Step 1: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Create a list of all clients by descending order of value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40"/>
          <p:cNvSpPr/>
          <p:nvPr/>
        </p:nvSpPr>
        <p:spPr>
          <a:xfrm>
            <a:off x="7010617" y="2896093"/>
            <a:ext cx="8248500" cy="4601100"/>
          </a:xfrm>
          <a:prstGeom prst="chevron">
            <a:avLst>
              <a:gd fmla="val 3229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0" name="Google Shape;910;p140"/>
          <p:cNvSpPr txBox="1"/>
          <p:nvPr/>
        </p:nvSpPr>
        <p:spPr>
          <a:xfrm>
            <a:off x="8563846" y="3113408"/>
            <a:ext cx="55521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Step 2: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Calculate a min. fee for delivering an annual review and draw a line in the sand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84" l="0" r="0" t="7784"/>
          <a:stretch/>
        </p:blipFill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96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4" name="Google Shape;414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9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16" name="Google Shape;416;p96"/>
          <p:cNvSpPr txBox="1"/>
          <p:nvPr/>
        </p:nvSpPr>
        <p:spPr>
          <a:xfrm>
            <a:off x="6971532" y="6743832"/>
            <a:ext cx="9483000" cy="22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is about it for a Financial Planner</a:t>
            </a:r>
            <a:endParaRPr/>
          </a:p>
        </p:txBody>
      </p:sp>
      <p:grpSp>
        <p:nvGrpSpPr>
          <p:cNvPr id="417" name="Google Shape;417;p96"/>
          <p:cNvGrpSpPr/>
          <p:nvPr/>
        </p:nvGrpSpPr>
        <p:grpSpPr>
          <a:xfrm>
            <a:off x="7410170" y="4525325"/>
            <a:ext cx="8605290" cy="2041975"/>
            <a:chOff x="2107771" y="6280405"/>
            <a:chExt cx="9385200" cy="2236800"/>
          </a:xfrm>
        </p:grpSpPr>
        <p:sp>
          <p:nvSpPr>
            <p:cNvPr id="418" name="Google Shape;418;p96"/>
            <p:cNvSpPr/>
            <p:nvPr/>
          </p:nvSpPr>
          <p:spPr>
            <a:xfrm flipH="1">
              <a:off x="2107771" y="6280405"/>
              <a:ext cx="9385200" cy="22368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9" name="Google Shape;419;p96"/>
            <p:cNvSpPr txBox="1"/>
            <p:nvPr/>
          </p:nvSpPr>
          <p:spPr>
            <a:xfrm>
              <a:off x="2861283" y="6716885"/>
              <a:ext cx="7878000" cy="136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100 clients </a:t>
              </a: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41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Google Shape;916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7" name="Google Shape;917;p14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18" name="Google Shape;918;p141"/>
          <p:cNvSpPr txBox="1"/>
          <p:nvPr/>
        </p:nvSpPr>
        <p:spPr>
          <a:xfrm>
            <a:off x="15259048" y="7808396"/>
            <a:ext cx="7515300" cy="37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9" name="Google Shape;919;p141"/>
          <p:cNvGrpSpPr/>
          <p:nvPr/>
        </p:nvGrpSpPr>
        <p:grpSpPr>
          <a:xfrm>
            <a:off x="1675965" y="2896093"/>
            <a:ext cx="20574285" cy="4629143"/>
            <a:chOff x="1675965" y="3218342"/>
            <a:chExt cx="20574285" cy="4629143"/>
          </a:xfrm>
        </p:grpSpPr>
        <p:sp>
          <p:nvSpPr>
            <p:cNvPr id="920" name="Google Shape;920;p141"/>
            <p:cNvSpPr/>
            <p:nvPr/>
          </p:nvSpPr>
          <p:spPr>
            <a:xfrm>
              <a:off x="1675965" y="3218883"/>
              <a:ext cx="6582300" cy="4600500"/>
            </a:xfrm>
            <a:prstGeom prst="homePlate">
              <a:avLst>
                <a:gd fmla="val 31988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1" name="Google Shape;921;p141"/>
            <p:cNvSpPr txBox="1"/>
            <p:nvPr/>
          </p:nvSpPr>
          <p:spPr>
            <a:xfrm>
              <a:off x="2019082" y="4005521"/>
              <a:ext cx="5105700" cy="30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Step 1: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Create a list of all clients by descending order of value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41"/>
            <p:cNvSpPr/>
            <p:nvPr/>
          </p:nvSpPr>
          <p:spPr>
            <a:xfrm>
              <a:off x="7010617" y="3218342"/>
              <a:ext cx="8248500" cy="4601100"/>
            </a:xfrm>
            <a:prstGeom prst="chevron">
              <a:avLst>
                <a:gd fmla="val 32298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3" name="Google Shape;923;p141"/>
            <p:cNvSpPr txBox="1"/>
            <p:nvPr/>
          </p:nvSpPr>
          <p:spPr>
            <a:xfrm>
              <a:off x="8563846" y="3435657"/>
              <a:ext cx="5552100" cy="40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Step 2: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Calculate a min. fee for delivering an annual review and draw a line in the sand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41"/>
            <p:cNvSpPr/>
            <p:nvPr/>
          </p:nvSpPr>
          <p:spPr>
            <a:xfrm>
              <a:off x="14001750" y="3246385"/>
              <a:ext cx="8248500" cy="4601100"/>
            </a:xfrm>
            <a:prstGeom prst="chevron">
              <a:avLst>
                <a:gd fmla="val 32298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5" name="Google Shape;925;p141"/>
            <p:cNvSpPr txBox="1"/>
            <p:nvPr/>
          </p:nvSpPr>
          <p:spPr>
            <a:xfrm>
              <a:off x="15554978" y="3463701"/>
              <a:ext cx="5552100" cy="40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Step 3: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Segment the clients that are above the line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1" name="Google Shape;931;p14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32" name="Google Shape;932;p142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/>
          </a:p>
        </p:txBody>
      </p:sp>
      <p:sp>
        <p:nvSpPr>
          <p:cNvPr id="933" name="Google Shape;933;p142"/>
          <p:cNvSpPr/>
          <p:nvPr/>
        </p:nvSpPr>
        <p:spPr>
          <a:xfrm>
            <a:off x="6548284" y="2904607"/>
            <a:ext cx="10736700" cy="9203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42"/>
          <p:cNvSpPr/>
          <p:nvPr/>
        </p:nvSpPr>
        <p:spPr>
          <a:xfrm>
            <a:off x="8087630" y="2904606"/>
            <a:ext cx="7658137" cy="6564117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42"/>
          <p:cNvSpPr/>
          <p:nvPr/>
        </p:nvSpPr>
        <p:spPr>
          <a:xfrm>
            <a:off x="9497052" y="2904606"/>
            <a:ext cx="4839293" cy="414796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42"/>
          <p:cNvSpPr txBox="1"/>
          <p:nvPr/>
        </p:nvSpPr>
        <p:spPr>
          <a:xfrm>
            <a:off x="10271194" y="4978588"/>
            <a:ext cx="3291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/>
          </a:p>
        </p:txBody>
      </p:sp>
      <p:sp>
        <p:nvSpPr>
          <p:cNvPr id="937" name="Google Shape;937;p142"/>
          <p:cNvSpPr txBox="1"/>
          <p:nvPr/>
        </p:nvSpPr>
        <p:spPr>
          <a:xfrm>
            <a:off x="10271194" y="7639697"/>
            <a:ext cx="3291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/>
          </a:p>
        </p:txBody>
      </p:sp>
      <p:sp>
        <p:nvSpPr>
          <p:cNvPr id="938" name="Google Shape;938;p142"/>
          <p:cNvSpPr txBox="1"/>
          <p:nvPr/>
        </p:nvSpPr>
        <p:spPr>
          <a:xfrm>
            <a:off x="10271194" y="10092894"/>
            <a:ext cx="3291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43"/>
          <p:cNvSpPr/>
          <p:nvPr/>
        </p:nvSpPr>
        <p:spPr>
          <a:xfrm>
            <a:off x="9971562" y="9400663"/>
            <a:ext cx="12825600" cy="2706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143"/>
          <p:cNvSpPr txBox="1"/>
          <p:nvPr/>
        </p:nvSpPr>
        <p:spPr>
          <a:xfrm>
            <a:off x="15849598" y="9621867"/>
            <a:ext cx="6947700" cy="20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945" name="Google Shape;945;p143"/>
          <p:cNvSpPr/>
          <p:nvPr/>
        </p:nvSpPr>
        <p:spPr>
          <a:xfrm>
            <a:off x="9858724" y="7002550"/>
            <a:ext cx="12938400" cy="246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43"/>
          <p:cNvSpPr txBox="1"/>
          <p:nvPr/>
        </p:nvSpPr>
        <p:spPr>
          <a:xfrm>
            <a:off x="13837881" y="7183467"/>
            <a:ext cx="7358100" cy="20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947" name="Google Shape;947;p143"/>
          <p:cNvSpPr/>
          <p:nvPr/>
        </p:nvSpPr>
        <p:spPr>
          <a:xfrm>
            <a:off x="9867899" y="2904605"/>
            <a:ext cx="12929400" cy="4148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14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50" name="Google Shape;950;p143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/>
          </a:p>
        </p:txBody>
      </p:sp>
      <p:sp>
        <p:nvSpPr>
          <p:cNvPr id="951" name="Google Shape;951;p143"/>
          <p:cNvSpPr/>
          <p:nvPr/>
        </p:nvSpPr>
        <p:spPr>
          <a:xfrm>
            <a:off x="4490884" y="2904607"/>
            <a:ext cx="10736700" cy="9203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43"/>
          <p:cNvSpPr/>
          <p:nvPr/>
        </p:nvSpPr>
        <p:spPr>
          <a:xfrm>
            <a:off x="6030230" y="2904606"/>
            <a:ext cx="7658137" cy="6564117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43"/>
          <p:cNvSpPr/>
          <p:nvPr/>
        </p:nvSpPr>
        <p:spPr>
          <a:xfrm>
            <a:off x="7439652" y="2904606"/>
            <a:ext cx="4839293" cy="414796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43"/>
          <p:cNvSpPr txBox="1"/>
          <p:nvPr/>
        </p:nvSpPr>
        <p:spPr>
          <a:xfrm>
            <a:off x="8213794" y="4978588"/>
            <a:ext cx="3291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/>
          </a:p>
        </p:txBody>
      </p:sp>
      <p:sp>
        <p:nvSpPr>
          <p:cNvPr id="955" name="Google Shape;955;p143"/>
          <p:cNvSpPr txBox="1"/>
          <p:nvPr/>
        </p:nvSpPr>
        <p:spPr>
          <a:xfrm>
            <a:off x="8213794" y="7639697"/>
            <a:ext cx="3291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/>
          </a:p>
        </p:txBody>
      </p:sp>
      <p:sp>
        <p:nvSpPr>
          <p:cNvPr id="956" name="Google Shape;956;p143"/>
          <p:cNvSpPr txBox="1"/>
          <p:nvPr/>
        </p:nvSpPr>
        <p:spPr>
          <a:xfrm>
            <a:off x="8213794" y="10092894"/>
            <a:ext cx="3291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/>
          </a:p>
        </p:txBody>
      </p:sp>
      <p:sp>
        <p:nvSpPr>
          <p:cNvPr id="957" name="Google Shape;957;p143"/>
          <p:cNvSpPr txBox="1"/>
          <p:nvPr/>
        </p:nvSpPr>
        <p:spPr>
          <a:xfrm>
            <a:off x="12821615" y="4356914"/>
            <a:ext cx="7358100" cy="20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44"/>
          <p:cNvPicPr preferRelativeResize="0"/>
          <p:nvPr/>
        </p:nvPicPr>
        <p:blipFill rotWithShape="1">
          <a:blip r:embed="rId3">
            <a:alphaModFix/>
          </a:blip>
          <a:srcRect b="0" l="0" r="28104" t="0"/>
          <a:stretch/>
        </p:blipFill>
        <p:spPr>
          <a:xfrm>
            <a:off x="10471151" y="0"/>
            <a:ext cx="139065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44"/>
          <p:cNvSpPr/>
          <p:nvPr/>
        </p:nvSpPr>
        <p:spPr>
          <a:xfrm>
            <a:off x="9026013" y="0"/>
            <a:ext cx="998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4" name="Google Shape;964;p144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6" name="Google Shape;966;p14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967" name="Google Shape;967;p144"/>
          <p:cNvGrpSpPr/>
          <p:nvPr/>
        </p:nvGrpSpPr>
        <p:grpSpPr>
          <a:xfrm>
            <a:off x="1648201" y="4731702"/>
            <a:ext cx="7377406" cy="4146290"/>
            <a:chOff x="2279314" y="5263023"/>
            <a:chExt cx="7779612" cy="5651977"/>
          </a:xfrm>
        </p:grpSpPr>
        <p:sp>
          <p:nvSpPr>
            <p:cNvPr id="968" name="Google Shape;968;p144"/>
            <p:cNvSpPr/>
            <p:nvPr/>
          </p:nvSpPr>
          <p:spPr>
            <a:xfrm>
              <a:off x="2279314" y="5281912"/>
              <a:ext cx="5353500" cy="1843200"/>
            </a:xfrm>
            <a:prstGeom prst="rect">
              <a:avLst/>
            </a:prstGeom>
            <a:solidFill>
              <a:srgbClr val="CE25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144"/>
            <p:cNvSpPr txBox="1"/>
            <p:nvPr/>
          </p:nvSpPr>
          <p:spPr>
            <a:xfrm>
              <a:off x="2749214" y="5263023"/>
              <a:ext cx="4883700" cy="18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4: </a:t>
              </a:r>
              <a:endParaRPr/>
            </a:p>
          </p:txBody>
        </p:sp>
        <p:sp>
          <p:nvSpPr>
            <p:cNvPr id="970" name="Google Shape;970;p144"/>
            <p:cNvSpPr/>
            <p:nvPr/>
          </p:nvSpPr>
          <p:spPr>
            <a:xfrm>
              <a:off x="2279326" y="7119700"/>
              <a:ext cx="7779600" cy="3795300"/>
            </a:xfrm>
            <a:prstGeom prst="rect">
              <a:avLst/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144"/>
            <p:cNvSpPr txBox="1"/>
            <p:nvPr/>
          </p:nvSpPr>
          <p:spPr>
            <a:xfrm>
              <a:off x="2756070" y="7388621"/>
              <a:ext cx="64737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Segment the long tail into ‘D’, ‘P’ and ‘X’ clients</a:t>
              </a: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7" name="Google Shape;977;p14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78" name="Google Shape;978;p145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</a:t>
            </a:r>
            <a:r>
              <a:rPr b="1" lang="en-US" sz="7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  <p:sp>
        <p:nvSpPr>
          <p:cNvPr id="979" name="Google Shape;979;p145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45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981" name="Google Shape;981;p145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45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983" name="Google Shape;983;p145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45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145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45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45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/>
          </a:p>
        </p:txBody>
      </p:sp>
      <p:sp>
        <p:nvSpPr>
          <p:cNvPr id="988" name="Google Shape;988;p145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/>
          </a:p>
        </p:txBody>
      </p:sp>
      <p:sp>
        <p:nvSpPr>
          <p:cNvPr id="989" name="Google Shape;989;p145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/>
          </a:p>
        </p:txBody>
      </p:sp>
      <p:sp>
        <p:nvSpPr>
          <p:cNvPr id="990" name="Google Shape;990;p145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991" name="Google Shape;991;p145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145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Google Shape;998;p14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99" name="Google Shape;999;p146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</a:t>
            </a:r>
            <a:r>
              <a:rPr b="1" lang="en-US" sz="7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  <p:sp>
        <p:nvSpPr>
          <p:cNvPr id="1000" name="Google Shape;1000;p146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46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1002" name="Google Shape;1002;p146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46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1004" name="Google Shape;1004;p146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46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46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46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46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/>
          </a:p>
        </p:txBody>
      </p:sp>
      <p:sp>
        <p:nvSpPr>
          <p:cNvPr id="1009" name="Google Shape;1009;p146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/>
          </a:p>
        </p:txBody>
      </p:sp>
      <p:sp>
        <p:nvSpPr>
          <p:cNvPr id="1010" name="Google Shape;1010;p146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/>
          </a:p>
        </p:txBody>
      </p:sp>
      <p:sp>
        <p:nvSpPr>
          <p:cNvPr id="1011" name="Google Shape;1011;p146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1012" name="Google Shape;1012;p146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46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/>
          </a:p>
        </p:txBody>
      </p:sp>
      <p:sp>
        <p:nvSpPr>
          <p:cNvPr id="1014" name="Google Shape;1014;p146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46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47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47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/>
          </a:p>
        </p:txBody>
      </p:sp>
      <p:pic>
        <p:nvPicPr>
          <p:cNvPr id="1022" name="Google Shape;1022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3" name="Google Shape;1023;p14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24" name="Google Shape;1024;p147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</a:t>
            </a:r>
            <a:r>
              <a:rPr b="1" lang="en-US" sz="7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  <p:sp>
        <p:nvSpPr>
          <p:cNvPr id="1025" name="Google Shape;1025;p147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47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1027" name="Google Shape;1027;p147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47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1029" name="Google Shape;1029;p147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47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47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47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47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/>
          </a:p>
        </p:txBody>
      </p:sp>
      <p:sp>
        <p:nvSpPr>
          <p:cNvPr id="1034" name="Google Shape;1034;p147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/>
          </a:p>
        </p:txBody>
      </p:sp>
      <p:sp>
        <p:nvSpPr>
          <p:cNvPr id="1035" name="Google Shape;1035;p147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/>
          </a:p>
        </p:txBody>
      </p:sp>
      <p:sp>
        <p:nvSpPr>
          <p:cNvPr id="1036" name="Google Shape;1036;p147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/>
          </a:p>
        </p:txBody>
      </p:sp>
      <p:sp>
        <p:nvSpPr>
          <p:cNvPr id="1037" name="Google Shape;1037;p147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147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/>
          </a:p>
        </p:txBody>
      </p:sp>
      <p:sp>
        <p:nvSpPr>
          <p:cNvPr id="1039" name="Google Shape;1039;p147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47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48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6" name="Google Shape;1046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7" name="Google Shape;1047;p14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048" name="Google Shape;1048;p148"/>
          <p:cNvGrpSpPr/>
          <p:nvPr/>
        </p:nvGrpSpPr>
        <p:grpSpPr>
          <a:xfrm>
            <a:off x="1675965" y="2896093"/>
            <a:ext cx="13583152" cy="4601100"/>
            <a:chOff x="1675965" y="3218342"/>
            <a:chExt cx="13583152" cy="4601100"/>
          </a:xfrm>
        </p:grpSpPr>
        <p:sp>
          <p:nvSpPr>
            <p:cNvPr id="1049" name="Google Shape;1049;p148"/>
            <p:cNvSpPr/>
            <p:nvPr/>
          </p:nvSpPr>
          <p:spPr>
            <a:xfrm>
              <a:off x="1675965" y="3218883"/>
              <a:ext cx="6582300" cy="4600500"/>
            </a:xfrm>
            <a:prstGeom prst="homePlate">
              <a:avLst>
                <a:gd fmla="val 31988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50" name="Google Shape;1050;p148"/>
            <p:cNvSpPr txBox="1"/>
            <p:nvPr/>
          </p:nvSpPr>
          <p:spPr>
            <a:xfrm>
              <a:off x="2019082" y="4005521"/>
              <a:ext cx="5105700" cy="30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Step 4: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Segment the long tail into ‘D’, ‘P’ and ‘X’ clients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48"/>
            <p:cNvSpPr/>
            <p:nvPr/>
          </p:nvSpPr>
          <p:spPr>
            <a:xfrm>
              <a:off x="7010617" y="3218342"/>
              <a:ext cx="8248500" cy="4601100"/>
            </a:xfrm>
            <a:prstGeom prst="chevron">
              <a:avLst>
                <a:gd fmla="val 32298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52" name="Google Shape;1052;p148"/>
            <p:cNvSpPr txBox="1"/>
            <p:nvPr/>
          </p:nvSpPr>
          <p:spPr>
            <a:xfrm>
              <a:off x="8563846" y="3435657"/>
              <a:ext cx="5552100" cy="40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Step 5: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Lato"/>
                <a:buNone/>
              </a:pPr>
              <a:r>
                <a:rPr b="1" i="1" lang="en-US" sz="4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Complete a top 10 clients analysis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571500" lvl="0" marL="5715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Char char="•"/>
              </a:pPr>
              <a:r>
                <a:rPr b="1" i="1" lang="en-US" sz="3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What do your best clients have in common?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9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10 Clients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58" name="Google Shape;1058;p149"/>
          <p:cNvGraphicFramePr/>
          <p:nvPr/>
        </p:nvGraphicFramePr>
        <p:xfrm>
          <a:off x="5281610" y="28710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{533F202A-0C5C-4577-8400-DD2E35C39827}</a:tableStyleId>
              </a:tblPr>
              <a:tblGrid>
                <a:gridCol w="6903250"/>
                <a:gridCol w="69032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1" i="0" lang="en-US" sz="3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Client Name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2A2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b="0" i="0" sz="3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2A2B"/>
                    </a:solidFill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b="0" i="0" sz="3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Marital status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b="0" i="0" sz="3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Children Y/N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If Y how many?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Retired or working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Occupation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(if retired, what was their occupation before)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Clients Total Income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(from all sources)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Wages &amp; salary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Bonuses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Dividends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Trust/partnership distributions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200"/>
                        <a:buFont typeface="Tahoma"/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net worth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£____________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Assets invested with you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£____________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3" name="Google Shape;1063;p150"/>
          <p:cNvGraphicFramePr/>
          <p:nvPr/>
        </p:nvGraphicFramePr>
        <p:xfrm>
          <a:off x="5281610" y="28710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{533F202A-0C5C-4577-8400-DD2E35C39827}</a:tableStyleId>
              </a:tblPr>
              <a:tblGrid>
                <a:gridCol w="6903250"/>
                <a:gridCol w="6903250"/>
              </a:tblGrid>
              <a:tr h="150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4000"/>
                        <a:buFont typeface="Tahoma"/>
                        <a:buNone/>
                      </a:pPr>
                      <a:r>
                        <a:rPr b="0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 potential assets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(not invested with you)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4000"/>
                        <a:buFont typeface="Tahoma"/>
                        <a:buNone/>
                      </a:pPr>
                      <a:r>
                        <a:rPr b="0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£____________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6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4000"/>
                        <a:buFont typeface="Tahoma"/>
                        <a:buNone/>
                      </a:pPr>
                      <a:r>
                        <a:rPr b="0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Property Assets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Family home £_________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But-to-let £_________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Property abroad £_________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9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4000"/>
                        <a:buFont typeface="Tahoma"/>
                        <a:buNone/>
                      </a:pPr>
                      <a:r>
                        <a:rPr b="0" i="0" lang="en-US" sz="4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Services purchased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(Tick all that apply)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Investments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Pensions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Life insurance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General insurance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Retirement planning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IHT &amp; estate planning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Tax strategies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600"/>
                        <a:buFont typeface="Tahoma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Referrals to other professionals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66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64" name="Google Shape;1064;p150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10 Clients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97"/>
          <p:cNvPicPr preferRelativeResize="0"/>
          <p:nvPr/>
        </p:nvPicPr>
        <p:blipFill rotWithShape="1">
          <a:blip r:embed="rId3">
            <a:alphaModFix/>
          </a:blip>
          <a:srcRect b="0" l="0" r="17369" t="0"/>
          <a:stretch/>
        </p:blipFill>
        <p:spPr>
          <a:xfrm>
            <a:off x="4229307" y="0"/>
            <a:ext cx="2014834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97"/>
          <p:cNvSpPr/>
          <p:nvPr/>
        </p:nvSpPr>
        <p:spPr>
          <a:xfrm>
            <a:off x="3843754" y="0"/>
            <a:ext cx="1824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6" name="Google Shape;426;p97"/>
          <p:cNvSpPr/>
          <p:nvPr/>
        </p:nvSpPr>
        <p:spPr>
          <a:xfrm>
            <a:off x="3274143" y="0"/>
            <a:ext cx="1176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7" name="Google Shape;427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9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29" name="Google Shape;429;p97"/>
          <p:cNvSpPr txBox="1"/>
          <p:nvPr/>
        </p:nvSpPr>
        <p:spPr>
          <a:xfrm>
            <a:off x="2593316" y="6085750"/>
            <a:ext cx="10707000" cy="3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971A1E"/>
                </a:solidFill>
                <a:latin typeface="Lato"/>
                <a:ea typeface="Lato"/>
                <a:cs typeface="Lato"/>
                <a:sym typeface="Lato"/>
              </a:rPr>
              <a:t>its 2.17 reviews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971A1E"/>
                </a:solidFill>
                <a:latin typeface="Lato"/>
                <a:ea typeface="Lato"/>
                <a:cs typeface="Lato"/>
                <a:sym typeface="Lato"/>
              </a:rPr>
              <a:t>per week</a:t>
            </a:r>
            <a:endParaRPr/>
          </a:p>
        </p:txBody>
      </p:sp>
      <p:sp>
        <p:nvSpPr>
          <p:cNvPr id="430" name="Google Shape;430;p97"/>
          <p:cNvSpPr txBox="1"/>
          <p:nvPr/>
        </p:nvSpPr>
        <p:spPr>
          <a:xfrm>
            <a:off x="2593316" y="4901066"/>
            <a:ext cx="124500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2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If you take 6 weeks off,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151"/>
          <p:cNvPicPr preferRelativeResize="0"/>
          <p:nvPr/>
        </p:nvPicPr>
        <p:blipFill rotWithShape="1">
          <a:blip r:embed="rId3">
            <a:alphaModFix/>
          </a:blip>
          <a:srcRect b="0" l="0" r="7071" t="0"/>
          <a:stretch/>
        </p:blipFill>
        <p:spPr>
          <a:xfrm>
            <a:off x="5243653" y="0"/>
            <a:ext cx="1913399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51"/>
          <p:cNvSpPr/>
          <p:nvPr/>
        </p:nvSpPr>
        <p:spPr>
          <a:xfrm>
            <a:off x="3123983" y="0"/>
            <a:ext cx="15601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1" name="Google Shape;1071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2" name="Google Shape;1072;p15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73" name="Google Shape;1073;p151"/>
          <p:cNvSpPr txBox="1"/>
          <p:nvPr/>
        </p:nvSpPr>
        <p:spPr>
          <a:xfrm>
            <a:off x="2700604" y="4631898"/>
            <a:ext cx="14673000" cy="5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What do your top clients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have in common?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0064" y="0"/>
            <a:ext cx="1788758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52"/>
          <p:cNvSpPr/>
          <p:nvPr/>
        </p:nvSpPr>
        <p:spPr>
          <a:xfrm>
            <a:off x="3123983" y="0"/>
            <a:ext cx="15601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0" name="Google Shape;1080;p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1" name="Google Shape;1081;p15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82" name="Google Shape;1082;p152"/>
          <p:cNvSpPr txBox="1"/>
          <p:nvPr/>
        </p:nvSpPr>
        <p:spPr>
          <a:xfrm>
            <a:off x="2700604" y="4631898"/>
            <a:ext cx="14673000" cy="5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6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a perfect world, would you work with some or all of the clients you’ve currently got? Why? Why not?</a:t>
            </a:r>
            <a:endParaRPr/>
          </a:p>
        </p:txBody>
      </p:sp>
      <p:sp>
        <p:nvSpPr>
          <p:cNvPr id="1083" name="Google Shape;1083;p152"/>
          <p:cNvSpPr/>
          <p:nvPr/>
        </p:nvSpPr>
        <p:spPr>
          <a:xfrm flipH="1">
            <a:off x="1909645" y="1885949"/>
            <a:ext cx="12549300" cy="2425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4" name="Google Shape;1084;p152"/>
          <p:cNvSpPr/>
          <p:nvPr/>
        </p:nvSpPr>
        <p:spPr>
          <a:xfrm>
            <a:off x="2700604" y="2129202"/>
            <a:ext cx="114441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does your existing client bank fit in with your plans?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53"/>
          <p:cNvPicPr preferRelativeResize="0"/>
          <p:nvPr/>
        </p:nvPicPr>
        <p:blipFill rotWithShape="1">
          <a:blip r:embed="rId3">
            <a:alphaModFix/>
          </a:blip>
          <a:srcRect b="0" l="0" r="15282" t="0"/>
          <a:stretch/>
        </p:blipFill>
        <p:spPr>
          <a:xfrm>
            <a:off x="6933881" y="0"/>
            <a:ext cx="1744377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53"/>
          <p:cNvSpPr/>
          <p:nvPr/>
        </p:nvSpPr>
        <p:spPr>
          <a:xfrm>
            <a:off x="5829299" y="0"/>
            <a:ext cx="1289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1" name="Google Shape;1091;p153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Clarity Questions</a:t>
            </a:r>
            <a:endParaRPr/>
          </a:p>
        </p:txBody>
      </p:sp>
      <p:pic>
        <p:nvPicPr>
          <p:cNvPr id="1092" name="Google Shape;1092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3" name="Google Shape;1093;p15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94" name="Google Shape;1094;p153"/>
          <p:cNvSpPr txBox="1"/>
          <p:nvPr/>
        </p:nvSpPr>
        <p:spPr>
          <a:xfrm>
            <a:off x="3365661" y="3846735"/>
            <a:ext cx="14325900" cy="55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Who do you love to serve?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Who do you love to work with?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Why is that the case?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can you do more work with these people?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54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54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1" name="Google Shape;1101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2" name="Google Shape;1102;p15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03" name="Google Shape;1103;p154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154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54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54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54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54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54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54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54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54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54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54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54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54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154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154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154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154"/>
          <p:cNvSpPr/>
          <p:nvPr/>
        </p:nvSpPr>
        <p:spPr>
          <a:xfrm>
            <a:off x="10932618" y="3486150"/>
            <a:ext cx="9904500" cy="6515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55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155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7" name="Google Shape;112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8" name="Google Shape;1128;p15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29" name="Google Shape;1129;p155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55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55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55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55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55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55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55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55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155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155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155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55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55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55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55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55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55"/>
          <p:cNvSpPr/>
          <p:nvPr/>
        </p:nvSpPr>
        <p:spPr>
          <a:xfrm>
            <a:off x="10932618" y="3486150"/>
            <a:ext cx="9904500" cy="3969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2" name="Google Shape;1152;p15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53" name="Google Shape;1153;p156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20:225 Rule</a:t>
            </a:r>
            <a:endParaRPr/>
          </a:p>
        </p:txBody>
      </p:sp>
      <p:sp>
        <p:nvSpPr>
          <p:cNvPr id="1154" name="Google Shape;1154;p156"/>
          <p:cNvSpPr/>
          <p:nvPr/>
        </p:nvSpPr>
        <p:spPr>
          <a:xfrm>
            <a:off x="9020780" y="8350733"/>
            <a:ext cx="12276900" cy="194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156"/>
          <p:cNvSpPr/>
          <p:nvPr/>
        </p:nvSpPr>
        <p:spPr>
          <a:xfrm>
            <a:off x="8927517" y="6623337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156"/>
          <p:cNvSpPr txBox="1"/>
          <p:nvPr/>
        </p:nvSpPr>
        <p:spPr>
          <a:xfrm>
            <a:off x="13459864" y="7772890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minus 125% of profits</a:t>
            </a:r>
            <a:endParaRPr/>
          </a:p>
        </p:txBody>
      </p:sp>
      <p:sp>
        <p:nvSpPr>
          <p:cNvPr id="1157" name="Google Shape;1157;p156"/>
          <p:cNvSpPr/>
          <p:nvPr/>
        </p:nvSpPr>
        <p:spPr>
          <a:xfrm>
            <a:off x="8935100" y="3671528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56"/>
          <p:cNvSpPr/>
          <p:nvPr/>
        </p:nvSpPr>
        <p:spPr>
          <a:xfrm>
            <a:off x="4490884" y="3671530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56"/>
          <p:cNvSpPr/>
          <p:nvPr/>
        </p:nvSpPr>
        <p:spPr>
          <a:xfrm>
            <a:off x="5763186" y="3671529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56"/>
          <p:cNvSpPr/>
          <p:nvPr/>
        </p:nvSpPr>
        <p:spPr>
          <a:xfrm>
            <a:off x="6928103" y="3671529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56"/>
          <p:cNvSpPr txBox="1"/>
          <p:nvPr/>
        </p:nvSpPr>
        <p:spPr>
          <a:xfrm>
            <a:off x="7567947" y="5165448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20% of </a:t>
            </a: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customers</a:t>
            </a:r>
            <a:endParaRPr/>
          </a:p>
        </p:txBody>
      </p:sp>
      <p:sp>
        <p:nvSpPr>
          <p:cNvPr id="1162" name="Google Shape;1162;p156"/>
          <p:cNvSpPr txBox="1"/>
          <p:nvPr/>
        </p:nvSpPr>
        <p:spPr>
          <a:xfrm>
            <a:off x="7567947" y="7996690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80% of </a:t>
            </a: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customers</a:t>
            </a:r>
            <a:endParaRPr/>
          </a:p>
        </p:txBody>
      </p:sp>
      <p:sp>
        <p:nvSpPr>
          <p:cNvPr id="1163" name="Google Shape;1163;p156"/>
          <p:cNvSpPr txBox="1"/>
          <p:nvPr/>
        </p:nvSpPr>
        <p:spPr>
          <a:xfrm>
            <a:off x="11376408" y="4717647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225% of profits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9" name="Google Shape;1169;p15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70" name="Google Shape;1170;p157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171" name="Google Shape;1171;p157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172" name="Google Shape;1172;p157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3" name="Google Shape;1173;p157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174" name="Google Shape;1174;p157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175" name="Google Shape;1175;p157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6" name="Google Shape;1176;p157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2" name="Google Shape;1182;p15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83" name="Google Shape;1183;p158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184" name="Google Shape;1184;p158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185" name="Google Shape;1185;p158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86" name="Google Shape;1186;p158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187" name="Google Shape;1187;p158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188" name="Google Shape;1188;p158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89" name="Google Shape;1189;p158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190" name="Google Shape;1190;p158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191" name="Google Shape;1191;p158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92" name="Google Shape;1192;p158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8" name="Google Shape;1198;p15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99" name="Google Shape;1199;p159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200" name="Google Shape;1200;p159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201" name="Google Shape;1201;p159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2" name="Google Shape;1202;p159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203" name="Google Shape;1203;p159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204" name="Google Shape;1204;p159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5" name="Google Shape;1205;p159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206" name="Google Shape;1206;p159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207" name="Google Shape;1207;p159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8" name="Google Shape;1208;p159"/>
            <p:cNvSpPr/>
            <p:nvPr/>
          </p:nvSpPr>
          <p:spPr>
            <a:xfrm>
              <a:off x="14119383" y="4912195"/>
              <a:ext cx="6960900" cy="4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</p:txBody>
        </p:sp>
      </p:grpSp>
      <p:grpSp>
        <p:nvGrpSpPr>
          <p:cNvPr id="1209" name="Google Shape;1209;p159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210" name="Google Shape;1210;p159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11" name="Google Shape;1211;p159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Google Shape;1216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7" name="Google Shape;1217;p16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18" name="Google Shape;1218;p160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219" name="Google Shape;1219;p160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220" name="Google Shape;1220;p160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21" name="Google Shape;1221;p160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222" name="Google Shape;1222;p160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223" name="Google Shape;1223;p160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24" name="Google Shape;1224;p160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225" name="Google Shape;1225;p160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226" name="Google Shape;1226;p160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27" name="Google Shape;1227;p160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228" name="Google Shape;1228;p160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229" name="Google Shape;1229;p160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30" name="Google Shape;1230;p160"/>
            <p:cNvSpPr/>
            <p:nvPr/>
          </p:nvSpPr>
          <p:spPr>
            <a:xfrm>
              <a:off x="14119383" y="4635610"/>
              <a:ext cx="6960900" cy="96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1" name="Google Shape;1231;p160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232" name="Google Shape;1232;p160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33" name="Google Shape;1233;p160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057650" y="0"/>
            <a:ext cx="20320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98"/>
          <p:cNvSpPr/>
          <p:nvPr/>
        </p:nvSpPr>
        <p:spPr>
          <a:xfrm>
            <a:off x="3843754" y="0"/>
            <a:ext cx="1824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98"/>
          <p:cNvSpPr/>
          <p:nvPr/>
        </p:nvSpPr>
        <p:spPr>
          <a:xfrm>
            <a:off x="3274143" y="0"/>
            <a:ext cx="1176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8" name="Google Shape;438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9" name="Google Shape;439;p9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40" name="Google Shape;440;p98"/>
          <p:cNvSpPr txBox="1"/>
          <p:nvPr/>
        </p:nvSpPr>
        <p:spPr>
          <a:xfrm>
            <a:off x="2593316" y="3999775"/>
            <a:ext cx="12922800" cy="3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971A1E"/>
                </a:solidFill>
                <a:latin typeface="Lato"/>
                <a:ea typeface="Lato"/>
                <a:cs typeface="Lato"/>
                <a:sym typeface="Lato"/>
              </a:rPr>
              <a:t>You need white space and free time</a:t>
            </a:r>
            <a:endParaRPr/>
          </a:p>
        </p:txBody>
      </p:sp>
      <p:sp>
        <p:nvSpPr>
          <p:cNvPr id="441" name="Google Shape;441;p98"/>
          <p:cNvSpPr txBox="1"/>
          <p:nvPr/>
        </p:nvSpPr>
        <p:spPr>
          <a:xfrm>
            <a:off x="2593315" y="6628466"/>
            <a:ext cx="104082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2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to handle client queries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9" name="Google Shape;1239;p16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40" name="Google Shape;1240;p161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241" name="Google Shape;1241;p161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242" name="Google Shape;1242;p161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43" name="Google Shape;1243;p161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244" name="Google Shape;1244;p161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245" name="Google Shape;1245;p161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46" name="Google Shape;1246;p161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247" name="Google Shape;1247;p161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248" name="Google Shape;1248;p161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49" name="Google Shape;1249;p161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250" name="Google Shape;1250;p161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251" name="Google Shape;1251;p161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2" name="Google Shape;1252;p161"/>
            <p:cNvSpPr/>
            <p:nvPr/>
          </p:nvSpPr>
          <p:spPr>
            <a:xfrm>
              <a:off x="14119383" y="4912195"/>
              <a:ext cx="6960900" cy="4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</p:txBody>
        </p:sp>
      </p:grpSp>
      <p:grpSp>
        <p:nvGrpSpPr>
          <p:cNvPr id="1253" name="Google Shape;1253;p161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254" name="Google Shape;1254;p161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5" name="Google Shape;1255;p161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  <p:grpSp>
        <p:nvGrpSpPr>
          <p:cNvPr id="1256" name="Google Shape;1256;p161"/>
          <p:cNvGrpSpPr/>
          <p:nvPr/>
        </p:nvGrpSpPr>
        <p:grpSpPr>
          <a:xfrm>
            <a:off x="18545788" y="3087401"/>
            <a:ext cx="4511434" cy="1939052"/>
            <a:chOff x="13699748" y="3864547"/>
            <a:chExt cx="7806600" cy="2510100"/>
          </a:xfrm>
        </p:grpSpPr>
        <p:sp>
          <p:nvSpPr>
            <p:cNvPr id="1257" name="Google Shape;1257;p161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8" name="Google Shape;1258;p161"/>
            <p:cNvSpPr/>
            <p:nvPr/>
          </p:nvSpPr>
          <p:spPr>
            <a:xfrm>
              <a:off x="14119384" y="3864547"/>
              <a:ext cx="6960900" cy="25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Business Managers &amp; Execs</a:t>
              </a:r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Google Shape;1263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4" name="Google Shape;1264;p16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65" name="Google Shape;1265;p162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266" name="Google Shape;1266;p162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267" name="Google Shape;1267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68" name="Google Shape;1268;p162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269" name="Google Shape;1269;p162"/>
          <p:cNvGrpSpPr/>
          <p:nvPr/>
        </p:nvGrpSpPr>
        <p:grpSpPr>
          <a:xfrm>
            <a:off x="6351024" y="5579438"/>
            <a:ext cx="6493530" cy="5397950"/>
            <a:chOff x="13699748" y="3906888"/>
            <a:chExt cx="7806600" cy="2425500"/>
          </a:xfrm>
        </p:grpSpPr>
        <p:sp>
          <p:nvSpPr>
            <p:cNvPr id="1270" name="Google Shape;1270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71" name="Google Shape;1271;p162"/>
            <p:cNvSpPr/>
            <p:nvPr/>
          </p:nvSpPr>
          <p:spPr>
            <a:xfrm>
              <a:off x="14119383" y="4300925"/>
              <a:ext cx="6960900" cy="16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Small Business Owners</a:t>
              </a:r>
              <a:endParaRPr/>
            </a:p>
          </p:txBody>
        </p:sp>
      </p:grpSp>
      <p:grpSp>
        <p:nvGrpSpPr>
          <p:cNvPr id="1272" name="Google Shape;1272;p162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273" name="Google Shape;1273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74" name="Google Shape;1274;p162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275" name="Google Shape;1275;p162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276" name="Google Shape;1276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77" name="Google Shape;1277;p162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278" name="Google Shape;1278;p162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279" name="Google Shape;1279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0" name="Google Shape;1280;p162"/>
            <p:cNvSpPr/>
            <p:nvPr/>
          </p:nvSpPr>
          <p:spPr>
            <a:xfrm>
              <a:off x="14119383" y="4912195"/>
              <a:ext cx="6960900" cy="4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</p:txBody>
        </p:sp>
      </p:grpSp>
      <p:grpSp>
        <p:nvGrpSpPr>
          <p:cNvPr id="1281" name="Google Shape;1281;p162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282" name="Google Shape;1282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3" name="Google Shape;1283;p162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  <p:grpSp>
        <p:nvGrpSpPr>
          <p:cNvPr id="1284" name="Google Shape;1284;p162"/>
          <p:cNvGrpSpPr/>
          <p:nvPr/>
        </p:nvGrpSpPr>
        <p:grpSpPr>
          <a:xfrm>
            <a:off x="18545788" y="3087401"/>
            <a:ext cx="4511434" cy="1939052"/>
            <a:chOff x="13699748" y="3864547"/>
            <a:chExt cx="7806600" cy="2510100"/>
          </a:xfrm>
        </p:grpSpPr>
        <p:sp>
          <p:nvSpPr>
            <p:cNvPr id="1285" name="Google Shape;1285;p162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6" name="Google Shape;1286;p162"/>
            <p:cNvSpPr/>
            <p:nvPr/>
          </p:nvSpPr>
          <p:spPr>
            <a:xfrm>
              <a:off x="14119384" y="3864547"/>
              <a:ext cx="6960900" cy="25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Business Managers &amp; Execs</a:t>
              </a:r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2" name="Google Shape;1292;p16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93" name="Google Shape;1293;p163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294" name="Google Shape;1294;p163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295" name="Google Shape;1295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96" name="Google Shape;1296;p163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297" name="Google Shape;1297;p163"/>
          <p:cNvGrpSpPr/>
          <p:nvPr/>
        </p:nvGrpSpPr>
        <p:grpSpPr>
          <a:xfrm>
            <a:off x="6351024" y="5579438"/>
            <a:ext cx="6493530" cy="5397950"/>
            <a:chOff x="13699748" y="3906888"/>
            <a:chExt cx="7806600" cy="2425500"/>
          </a:xfrm>
        </p:grpSpPr>
        <p:sp>
          <p:nvSpPr>
            <p:cNvPr id="1298" name="Google Shape;1298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99" name="Google Shape;1299;p163"/>
            <p:cNvSpPr/>
            <p:nvPr/>
          </p:nvSpPr>
          <p:spPr>
            <a:xfrm>
              <a:off x="14119383" y="4300925"/>
              <a:ext cx="6960900" cy="16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Small Business Owners</a:t>
              </a:r>
              <a:endParaRPr/>
            </a:p>
          </p:txBody>
        </p:sp>
      </p:grpSp>
      <p:grpSp>
        <p:nvGrpSpPr>
          <p:cNvPr id="1300" name="Google Shape;1300;p163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301" name="Google Shape;1301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2" name="Google Shape;1302;p163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303" name="Google Shape;1303;p163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304" name="Google Shape;1304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5" name="Google Shape;1305;p163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306" name="Google Shape;1306;p163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307" name="Google Shape;1307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8" name="Google Shape;1308;p163"/>
            <p:cNvSpPr/>
            <p:nvPr/>
          </p:nvSpPr>
          <p:spPr>
            <a:xfrm>
              <a:off x="14119383" y="4912195"/>
              <a:ext cx="6960900" cy="4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</p:txBody>
        </p:sp>
      </p:grpSp>
      <p:grpSp>
        <p:nvGrpSpPr>
          <p:cNvPr id="1309" name="Google Shape;1309;p163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310" name="Google Shape;1310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1" name="Google Shape;1311;p163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  <p:grpSp>
        <p:nvGrpSpPr>
          <p:cNvPr id="1312" name="Google Shape;1312;p163"/>
          <p:cNvGrpSpPr/>
          <p:nvPr/>
        </p:nvGrpSpPr>
        <p:grpSpPr>
          <a:xfrm>
            <a:off x="18545788" y="3087401"/>
            <a:ext cx="4511434" cy="1939052"/>
            <a:chOff x="13699748" y="3864547"/>
            <a:chExt cx="7806600" cy="2510100"/>
          </a:xfrm>
        </p:grpSpPr>
        <p:sp>
          <p:nvSpPr>
            <p:cNvPr id="1313" name="Google Shape;1313;p163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4" name="Google Shape;1314;p163"/>
            <p:cNvSpPr/>
            <p:nvPr/>
          </p:nvSpPr>
          <p:spPr>
            <a:xfrm>
              <a:off x="14119384" y="3864547"/>
              <a:ext cx="6960900" cy="25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Business Managers &amp; Execs</a:t>
              </a:r>
              <a:endParaRPr/>
            </a:p>
          </p:txBody>
        </p:sp>
      </p:grpSp>
      <p:sp>
        <p:nvSpPr>
          <p:cNvPr id="1315" name="Google Shape;1315;p163"/>
          <p:cNvSpPr/>
          <p:nvPr/>
        </p:nvSpPr>
        <p:spPr>
          <a:xfrm>
            <a:off x="6067929" y="5207096"/>
            <a:ext cx="7070100" cy="61848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1" name="Google Shape;1321;p16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22" name="Google Shape;1322;p164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323" name="Google Shape;1323;p164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324" name="Google Shape;1324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5" name="Google Shape;1325;p164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326" name="Google Shape;1326;p164"/>
          <p:cNvGrpSpPr/>
          <p:nvPr/>
        </p:nvGrpSpPr>
        <p:grpSpPr>
          <a:xfrm>
            <a:off x="6351024" y="5579438"/>
            <a:ext cx="6493530" cy="5397950"/>
            <a:chOff x="13699748" y="3906888"/>
            <a:chExt cx="7806600" cy="2425500"/>
          </a:xfrm>
        </p:grpSpPr>
        <p:sp>
          <p:nvSpPr>
            <p:cNvPr id="1327" name="Google Shape;1327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8" name="Google Shape;1328;p164"/>
            <p:cNvSpPr/>
            <p:nvPr/>
          </p:nvSpPr>
          <p:spPr>
            <a:xfrm>
              <a:off x="14119383" y="4300925"/>
              <a:ext cx="6960900" cy="16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Small Business Owners</a:t>
              </a:r>
              <a:endParaRPr/>
            </a:p>
          </p:txBody>
        </p:sp>
      </p:grpSp>
      <p:grpSp>
        <p:nvGrpSpPr>
          <p:cNvPr id="1329" name="Google Shape;1329;p164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330" name="Google Shape;1330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1" name="Google Shape;1331;p164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332" name="Google Shape;1332;p164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333" name="Google Shape;1333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4" name="Google Shape;1334;p164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335" name="Google Shape;1335;p164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336" name="Google Shape;1336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7" name="Google Shape;1337;p164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  <p:grpSp>
        <p:nvGrpSpPr>
          <p:cNvPr id="1338" name="Google Shape;1338;p164"/>
          <p:cNvGrpSpPr/>
          <p:nvPr/>
        </p:nvGrpSpPr>
        <p:grpSpPr>
          <a:xfrm>
            <a:off x="18545788" y="3087401"/>
            <a:ext cx="4511434" cy="1939052"/>
            <a:chOff x="13699748" y="3864547"/>
            <a:chExt cx="7806600" cy="2510100"/>
          </a:xfrm>
        </p:grpSpPr>
        <p:sp>
          <p:nvSpPr>
            <p:cNvPr id="1339" name="Google Shape;1339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0" name="Google Shape;1340;p164"/>
            <p:cNvSpPr/>
            <p:nvPr/>
          </p:nvSpPr>
          <p:spPr>
            <a:xfrm>
              <a:off x="14119384" y="3864547"/>
              <a:ext cx="6960900" cy="25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Business Managers &amp; Execs</a:t>
              </a:r>
              <a:endParaRPr/>
            </a:p>
          </p:txBody>
        </p:sp>
      </p:grpSp>
      <p:sp>
        <p:nvSpPr>
          <p:cNvPr id="1341" name="Google Shape;1341;p164"/>
          <p:cNvSpPr/>
          <p:nvPr/>
        </p:nvSpPr>
        <p:spPr>
          <a:xfrm>
            <a:off x="6067929" y="5207096"/>
            <a:ext cx="7070100" cy="61848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2" name="Google Shape;1342;p164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343" name="Google Shape;1343;p164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4" name="Google Shape;1344;p164"/>
            <p:cNvSpPr/>
            <p:nvPr/>
          </p:nvSpPr>
          <p:spPr>
            <a:xfrm>
              <a:off x="14119383" y="4635610"/>
              <a:ext cx="6960900" cy="96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(Retired Small Business Owners</a:t>
              </a:r>
              <a:endParaRPr/>
            </a:p>
          </p:txBody>
        </p:sp>
      </p:grpSp>
      <p:sp>
        <p:nvSpPr>
          <p:cNvPr id="1345" name="Google Shape;1345;p164"/>
          <p:cNvSpPr/>
          <p:nvPr/>
        </p:nvSpPr>
        <p:spPr>
          <a:xfrm>
            <a:off x="14227683" y="8329149"/>
            <a:ext cx="8304900" cy="14022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1" name="Google Shape;1351;p16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52" name="Google Shape;1352;p165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353" name="Google Shape;1353;p165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354" name="Google Shape;1354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5" name="Google Shape;1355;p165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356" name="Google Shape;1356;p165"/>
          <p:cNvGrpSpPr/>
          <p:nvPr/>
        </p:nvGrpSpPr>
        <p:grpSpPr>
          <a:xfrm>
            <a:off x="6351024" y="5579438"/>
            <a:ext cx="6493530" cy="5397950"/>
            <a:chOff x="13699748" y="3906888"/>
            <a:chExt cx="7806600" cy="2425500"/>
          </a:xfrm>
        </p:grpSpPr>
        <p:sp>
          <p:nvSpPr>
            <p:cNvPr id="1357" name="Google Shape;1357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8" name="Google Shape;1358;p165"/>
            <p:cNvSpPr/>
            <p:nvPr/>
          </p:nvSpPr>
          <p:spPr>
            <a:xfrm>
              <a:off x="14119383" y="4300925"/>
              <a:ext cx="6960900" cy="16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Small Business Owners</a:t>
              </a:r>
              <a:endParaRPr/>
            </a:p>
          </p:txBody>
        </p:sp>
      </p:grpSp>
      <p:grpSp>
        <p:nvGrpSpPr>
          <p:cNvPr id="1359" name="Google Shape;1359;p165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360" name="Google Shape;1360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1" name="Google Shape;1361;p165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362" name="Google Shape;1362;p165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363" name="Google Shape;1363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4" name="Google Shape;1364;p165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365" name="Google Shape;1365;p165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366" name="Google Shape;1366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7" name="Google Shape;1367;p165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  <p:grpSp>
        <p:nvGrpSpPr>
          <p:cNvPr id="1368" name="Google Shape;1368;p165"/>
          <p:cNvGrpSpPr/>
          <p:nvPr/>
        </p:nvGrpSpPr>
        <p:grpSpPr>
          <a:xfrm>
            <a:off x="18545788" y="3087401"/>
            <a:ext cx="4511434" cy="1939052"/>
            <a:chOff x="13699748" y="3864547"/>
            <a:chExt cx="7806600" cy="2510100"/>
          </a:xfrm>
        </p:grpSpPr>
        <p:sp>
          <p:nvSpPr>
            <p:cNvPr id="1369" name="Google Shape;1369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0" name="Google Shape;1370;p165"/>
            <p:cNvSpPr/>
            <p:nvPr/>
          </p:nvSpPr>
          <p:spPr>
            <a:xfrm>
              <a:off x="14119384" y="3864547"/>
              <a:ext cx="6960900" cy="25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Business Managers &amp; Execs</a:t>
              </a:r>
              <a:endParaRPr/>
            </a:p>
          </p:txBody>
        </p:sp>
      </p:grpSp>
      <p:sp>
        <p:nvSpPr>
          <p:cNvPr id="1371" name="Google Shape;1371;p165"/>
          <p:cNvSpPr/>
          <p:nvPr/>
        </p:nvSpPr>
        <p:spPr>
          <a:xfrm>
            <a:off x="6067929" y="5207096"/>
            <a:ext cx="7070100" cy="61848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2" name="Google Shape;1372;p165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373" name="Google Shape;1373;p165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4" name="Google Shape;1374;p165"/>
            <p:cNvSpPr/>
            <p:nvPr/>
          </p:nvSpPr>
          <p:spPr>
            <a:xfrm>
              <a:off x="14119383" y="4635610"/>
              <a:ext cx="6960900" cy="96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(Retired Small Business Owners</a:t>
              </a:r>
              <a:endParaRPr/>
            </a:p>
          </p:txBody>
        </p:sp>
      </p:grpSp>
      <p:sp>
        <p:nvSpPr>
          <p:cNvPr id="1375" name="Google Shape;1375;p165"/>
          <p:cNvSpPr/>
          <p:nvPr/>
        </p:nvSpPr>
        <p:spPr>
          <a:xfrm>
            <a:off x="14227683" y="8329149"/>
            <a:ext cx="8304900" cy="14022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165"/>
          <p:cNvSpPr/>
          <p:nvPr/>
        </p:nvSpPr>
        <p:spPr>
          <a:xfrm>
            <a:off x="18188905" y="2838694"/>
            <a:ext cx="5280600" cy="24666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2" name="Google Shape;1382;p16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83" name="Google Shape;1383;p166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My First Segmentation Experience</a:t>
            </a:r>
            <a:endParaRPr/>
          </a:p>
        </p:txBody>
      </p:sp>
      <p:grpSp>
        <p:nvGrpSpPr>
          <p:cNvPr id="1384" name="Google Shape;1384;p166"/>
          <p:cNvGrpSpPr/>
          <p:nvPr/>
        </p:nvGrpSpPr>
        <p:grpSpPr>
          <a:xfrm>
            <a:off x="6355364" y="3120111"/>
            <a:ext cx="6493530" cy="1873699"/>
            <a:chOff x="13699748" y="3906888"/>
            <a:chExt cx="7806600" cy="2425500"/>
          </a:xfrm>
        </p:grpSpPr>
        <p:sp>
          <p:nvSpPr>
            <p:cNvPr id="1385" name="Google Shape;1385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6" name="Google Shape;1386;p166"/>
            <p:cNvSpPr/>
            <p:nvPr/>
          </p:nvSpPr>
          <p:spPr>
            <a:xfrm>
              <a:off x="14119383" y="4283068"/>
              <a:ext cx="69609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My FP Business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(Sydney, Aust)</a:t>
              </a:r>
              <a:endParaRPr/>
            </a:p>
          </p:txBody>
        </p:sp>
      </p:grpSp>
      <p:grpSp>
        <p:nvGrpSpPr>
          <p:cNvPr id="1387" name="Google Shape;1387;p166"/>
          <p:cNvGrpSpPr/>
          <p:nvPr/>
        </p:nvGrpSpPr>
        <p:grpSpPr>
          <a:xfrm>
            <a:off x="6351024" y="5579438"/>
            <a:ext cx="6493530" cy="5397950"/>
            <a:chOff x="13699748" y="3906888"/>
            <a:chExt cx="7806600" cy="2425500"/>
          </a:xfrm>
        </p:grpSpPr>
        <p:sp>
          <p:nvSpPr>
            <p:cNvPr id="1388" name="Google Shape;1388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9" name="Google Shape;1389;p166"/>
            <p:cNvSpPr/>
            <p:nvPr/>
          </p:nvSpPr>
          <p:spPr>
            <a:xfrm>
              <a:off x="14119383" y="4300925"/>
              <a:ext cx="6960900" cy="16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Small Business Owners</a:t>
              </a:r>
              <a:endParaRPr/>
            </a:p>
          </p:txBody>
        </p:sp>
      </p:grpSp>
      <p:grpSp>
        <p:nvGrpSpPr>
          <p:cNvPr id="1390" name="Google Shape;1390;p166"/>
          <p:cNvGrpSpPr/>
          <p:nvPr/>
        </p:nvGrpSpPr>
        <p:grpSpPr>
          <a:xfrm>
            <a:off x="2325544" y="5579540"/>
            <a:ext cx="3515312" cy="2325084"/>
            <a:chOff x="13699748" y="3906888"/>
            <a:chExt cx="7806600" cy="2425500"/>
          </a:xfrm>
        </p:grpSpPr>
        <p:sp>
          <p:nvSpPr>
            <p:cNvPr id="1391" name="Google Shape;1391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2" name="Google Shape;1392;p166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One Dentist</a:t>
              </a:r>
              <a:endParaRPr/>
            </a:p>
          </p:txBody>
        </p:sp>
      </p:grpSp>
      <p:grpSp>
        <p:nvGrpSpPr>
          <p:cNvPr id="1393" name="Google Shape;1393;p166"/>
          <p:cNvGrpSpPr/>
          <p:nvPr/>
        </p:nvGrpSpPr>
        <p:grpSpPr>
          <a:xfrm>
            <a:off x="2325544" y="8652468"/>
            <a:ext cx="3515312" cy="2325084"/>
            <a:chOff x="13699748" y="3906888"/>
            <a:chExt cx="7806600" cy="2425500"/>
          </a:xfrm>
        </p:grpSpPr>
        <p:sp>
          <p:nvSpPr>
            <p:cNvPr id="1394" name="Google Shape;1394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5" name="Google Shape;1395;p166"/>
            <p:cNvSpPr/>
            <p:nvPr/>
          </p:nvSpPr>
          <p:spPr>
            <a:xfrm>
              <a:off x="14119384" y="4750412"/>
              <a:ext cx="69609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Accountants</a:t>
              </a:r>
              <a:endParaRPr/>
            </a:p>
          </p:txBody>
        </p:sp>
      </p:grpSp>
      <p:grpSp>
        <p:nvGrpSpPr>
          <p:cNvPr id="1396" name="Google Shape;1396;p166"/>
          <p:cNvGrpSpPr/>
          <p:nvPr/>
        </p:nvGrpSpPr>
        <p:grpSpPr>
          <a:xfrm>
            <a:off x="13434640" y="5629961"/>
            <a:ext cx="9623196" cy="5397950"/>
            <a:chOff x="13699748" y="3906888"/>
            <a:chExt cx="7806600" cy="2425500"/>
          </a:xfrm>
        </p:grpSpPr>
        <p:sp>
          <p:nvSpPr>
            <p:cNvPr id="1397" name="Google Shape;1397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8" name="Google Shape;1398;p166"/>
            <p:cNvSpPr/>
            <p:nvPr/>
          </p:nvSpPr>
          <p:spPr>
            <a:xfrm>
              <a:off x="14119383" y="4635610"/>
              <a:ext cx="6960900" cy="96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Retirees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(Retired Small Business Owners</a:t>
              </a:r>
              <a:endParaRPr/>
            </a:p>
          </p:txBody>
        </p:sp>
      </p:grpSp>
      <p:grpSp>
        <p:nvGrpSpPr>
          <p:cNvPr id="1399" name="Google Shape;1399;p166"/>
          <p:cNvGrpSpPr/>
          <p:nvPr/>
        </p:nvGrpSpPr>
        <p:grpSpPr>
          <a:xfrm>
            <a:off x="13434230" y="3120110"/>
            <a:ext cx="4511434" cy="1873699"/>
            <a:chOff x="13699748" y="3906888"/>
            <a:chExt cx="7806600" cy="2425500"/>
          </a:xfrm>
        </p:grpSpPr>
        <p:sp>
          <p:nvSpPr>
            <p:cNvPr id="1400" name="Google Shape;1400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1" name="Google Shape;1401;p166"/>
            <p:cNvSpPr/>
            <p:nvPr/>
          </p:nvSpPr>
          <p:spPr>
            <a:xfrm>
              <a:off x="14119384" y="4262987"/>
              <a:ext cx="6960900" cy="171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Doctor &amp; Teacher couple</a:t>
              </a:r>
              <a:endParaRPr/>
            </a:p>
          </p:txBody>
        </p:sp>
      </p:grpSp>
      <p:grpSp>
        <p:nvGrpSpPr>
          <p:cNvPr id="1402" name="Google Shape;1402;p166"/>
          <p:cNvGrpSpPr/>
          <p:nvPr/>
        </p:nvGrpSpPr>
        <p:grpSpPr>
          <a:xfrm>
            <a:off x="18545788" y="3087401"/>
            <a:ext cx="4511434" cy="1939052"/>
            <a:chOff x="13699748" y="3864547"/>
            <a:chExt cx="7806600" cy="2510100"/>
          </a:xfrm>
        </p:grpSpPr>
        <p:sp>
          <p:nvSpPr>
            <p:cNvPr id="1403" name="Google Shape;1403;p166"/>
            <p:cNvSpPr/>
            <p:nvPr/>
          </p:nvSpPr>
          <p:spPr>
            <a:xfrm flipH="1">
              <a:off x="13699748" y="3906888"/>
              <a:ext cx="7806600" cy="2425500"/>
            </a:xfrm>
            <a:prstGeom prst="homePlate">
              <a:avLst>
                <a:gd fmla="val 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4" name="Google Shape;1404;p166"/>
            <p:cNvSpPr/>
            <p:nvPr/>
          </p:nvSpPr>
          <p:spPr>
            <a:xfrm>
              <a:off x="14119384" y="3864547"/>
              <a:ext cx="6960900" cy="25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Business Managers &amp; Execs</a:t>
              </a:r>
              <a:endParaRPr/>
            </a:p>
          </p:txBody>
        </p:sp>
      </p:grpSp>
      <p:sp>
        <p:nvSpPr>
          <p:cNvPr id="1405" name="Google Shape;1405;p166"/>
          <p:cNvSpPr/>
          <p:nvPr/>
        </p:nvSpPr>
        <p:spPr>
          <a:xfrm>
            <a:off x="6104684" y="2725086"/>
            <a:ext cx="17304075" cy="8774112"/>
          </a:xfrm>
          <a:custGeom>
            <a:rect b="b" l="l" r="r" t="t"/>
            <a:pathLst>
              <a:path extrusionOk="0" h="8774112" w="17304075">
                <a:moveTo>
                  <a:pt x="12105512" y="0"/>
                </a:moveTo>
                <a:lnTo>
                  <a:pt x="17304075" y="0"/>
                </a:lnTo>
                <a:lnTo>
                  <a:pt x="17304075" y="8774112"/>
                </a:lnTo>
                <a:lnTo>
                  <a:pt x="12351930" y="8774112"/>
                </a:lnTo>
                <a:lnTo>
                  <a:pt x="12105512" y="8774112"/>
                </a:lnTo>
                <a:lnTo>
                  <a:pt x="0" y="8774112"/>
                </a:lnTo>
                <a:lnTo>
                  <a:pt x="0" y="2543478"/>
                </a:lnTo>
                <a:lnTo>
                  <a:pt x="12105512" y="2543478"/>
                </a:lnTo>
                <a:close/>
              </a:path>
            </a:pathLst>
          </a:cu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Google Shape;1410;p167"/>
          <p:cNvPicPr preferRelativeResize="0"/>
          <p:nvPr/>
        </p:nvPicPr>
        <p:blipFill rotWithShape="1">
          <a:blip r:embed="rId3">
            <a:alphaModFix/>
          </a:blip>
          <a:srcRect b="0" l="0" r="19224" t="0"/>
          <a:stretch/>
        </p:blipFill>
        <p:spPr>
          <a:xfrm>
            <a:off x="7758645" y="0"/>
            <a:ext cx="1661900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167"/>
          <p:cNvSpPr/>
          <p:nvPr/>
        </p:nvSpPr>
        <p:spPr>
          <a:xfrm>
            <a:off x="6095999" y="0"/>
            <a:ext cx="11163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2" name="Google Shape;1412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3" name="Google Shape;1413;p16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14" name="Google Shape;1414;p167"/>
          <p:cNvSpPr txBox="1"/>
          <p:nvPr/>
        </p:nvSpPr>
        <p:spPr>
          <a:xfrm>
            <a:off x="2700604" y="4631898"/>
            <a:ext cx="12272700" cy="5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What groups of people do you see in your data?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(specifically your top 10 clients)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68"/>
          <p:cNvPicPr preferRelativeResize="0"/>
          <p:nvPr/>
        </p:nvPicPr>
        <p:blipFill rotWithShape="1">
          <a:blip r:embed="rId3">
            <a:alphaModFix/>
          </a:blip>
          <a:srcRect b="0" l="0" r="15725" t="0"/>
          <a:stretch/>
        </p:blipFill>
        <p:spPr>
          <a:xfrm>
            <a:off x="4655705" y="0"/>
            <a:ext cx="1972194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68"/>
          <p:cNvSpPr/>
          <p:nvPr/>
        </p:nvSpPr>
        <p:spPr>
          <a:xfrm>
            <a:off x="7343342" y="0"/>
            <a:ext cx="1289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1" name="Google Shape;1421;p168"/>
          <p:cNvSpPr/>
          <p:nvPr/>
        </p:nvSpPr>
        <p:spPr>
          <a:xfrm>
            <a:off x="4370692" y="0"/>
            <a:ext cx="1289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2" name="Google Shape;1422;p168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Clarity Questions</a:t>
            </a:r>
            <a:endParaRPr/>
          </a:p>
        </p:txBody>
      </p:sp>
      <p:pic>
        <p:nvPicPr>
          <p:cNvPr id="1423" name="Google Shape;1423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4" name="Google Shape;1424;p16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25" name="Google Shape;1425;p168"/>
          <p:cNvSpPr txBox="1"/>
          <p:nvPr/>
        </p:nvSpPr>
        <p:spPr>
          <a:xfrm>
            <a:off x="3365661" y="3846735"/>
            <a:ext cx="14325900" cy="55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Who do you love to serve?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Who do you love to work with?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Why is that the case?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can you do more work with these people?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69"/>
          <p:cNvSpPr/>
          <p:nvPr/>
        </p:nvSpPr>
        <p:spPr>
          <a:xfrm>
            <a:off x="5829299" y="0"/>
            <a:ext cx="1289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1" name="Google Shape;1431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2" name="Google Shape;1432;p16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aphicFrame>
        <p:nvGraphicFramePr>
          <p:cNvPr id="1433" name="Google Shape;1433;p169"/>
          <p:cNvGraphicFramePr/>
          <p:nvPr/>
        </p:nvGraphicFramePr>
        <p:xfrm>
          <a:off x="2785785" y="175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{533F202A-0C5C-4577-8400-DD2E35C39827}</a:tableStyleId>
              </a:tblPr>
              <a:tblGrid>
                <a:gridCol w="5438225"/>
                <a:gridCol w="3340975"/>
                <a:gridCol w="3672075"/>
                <a:gridCol w="3521600"/>
                <a:gridCol w="3009900"/>
              </a:tblGrid>
              <a:tr h="288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Retirees,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2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Pre-Retirees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(Professional, Executive)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3 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Pre-Retirees (Business Owner)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4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Trustees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37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A</a:t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(AUM &gt; £750k)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7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B</a:t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(AUM &gt; £400k)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9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C</a:t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(Min fee £1,000 pa)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1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D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8" name="Google Shape;1438;p170"/>
          <p:cNvGraphicFramePr/>
          <p:nvPr/>
        </p:nvGraphicFramePr>
        <p:xfrm>
          <a:off x="2895381" y="1712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{533F202A-0C5C-4577-8400-DD2E35C39827}</a:tableStyleId>
              </a:tblPr>
              <a:tblGrid>
                <a:gridCol w="5661950"/>
                <a:gridCol w="4189850"/>
                <a:gridCol w="4605050"/>
                <a:gridCol w="4416350"/>
              </a:tblGrid>
              <a:tr h="310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1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Retirees,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2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Pre-Retirees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(Professional, Executive)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3 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chemeClr val="lt1"/>
                          </a:solidFill>
                        </a:rPr>
                        <a:t>Pre-Retirees (Business Owner)</a:t>
                      </a:r>
                      <a:endParaRPr sz="3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48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A</a:t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(AUM &gt; £750k)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8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B</a:t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(AUM &gt; £400k)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6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C</a:t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(Min fee £1,000 pa)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97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/>
                        <a:t>D</a:t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</a:txBody>
                  <a:tcPr marT="34300" marB="34300" marR="34300" marL="34300" anchor="ctr">
                    <a:lnL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610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39" name="Google Shape;1439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0" name="Google Shape;1440;p17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066606" y="8778"/>
            <a:ext cx="20311044" cy="1370722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99"/>
          <p:cNvSpPr/>
          <p:nvPr/>
        </p:nvSpPr>
        <p:spPr>
          <a:xfrm>
            <a:off x="3843754" y="0"/>
            <a:ext cx="1824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8" name="Google Shape;448;p99"/>
          <p:cNvSpPr/>
          <p:nvPr/>
        </p:nvSpPr>
        <p:spPr>
          <a:xfrm>
            <a:off x="3274143" y="0"/>
            <a:ext cx="11769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9" name="Google Shape;449;p99"/>
          <p:cNvSpPr/>
          <p:nvPr/>
        </p:nvSpPr>
        <p:spPr>
          <a:xfrm flipH="1">
            <a:off x="-75" y="3045833"/>
            <a:ext cx="10372800" cy="16137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99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 Need To Market Yourself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9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53" name="Google Shape;453;p99"/>
          <p:cNvSpPr txBox="1"/>
          <p:nvPr/>
        </p:nvSpPr>
        <p:spPr>
          <a:xfrm>
            <a:off x="1675965" y="5011351"/>
            <a:ext cx="107826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Attending networking events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Writing a blog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Spending time on Social Media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Meeting with Professional Connections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Organising client events (or a seminar)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99"/>
          <p:cNvSpPr txBox="1"/>
          <p:nvPr/>
        </p:nvSpPr>
        <p:spPr>
          <a:xfrm>
            <a:off x="1675965" y="3382413"/>
            <a:ext cx="81804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</a:pPr>
            <a:r>
              <a:rPr b="1" i="1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Lead Generating Activities like: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71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In 6 Easy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6" name="Google Shape;1446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7" name="Google Shape;1447;p17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48" name="Google Shape;1448;p171"/>
          <p:cNvSpPr/>
          <p:nvPr/>
        </p:nvSpPr>
        <p:spPr>
          <a:xfrm>
            <a:off x="1675965" y="2896634"/>
            <a:ext cx="10411200" cy="4600500"/>
          </a:xfrm>
          <a:prstGeom prst="homePlate">
            <a:avLst>
              <a:gd fmla="val 3198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9" name="Google Shape;1449;p171"/>
          <p:cNvSpPr txBox="1"/>
          <p:nvPr/>
        </p:nvSpPr>
        <p:spPr>
          <a:xfrm>
            <a:off x="2361982" y="3683273"/>
            <a:ext cx="7239300" cy="30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Step  6: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Complete a top 5 issues analysis for each segment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72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55" name="Google Shape;1455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6" name="Google Shape;1456;p17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57" name="Google Shape;1457;p172"/>
          <p:cNvSpPr/>
          <p:nvPr/>
        </p:nvSpPr>
        <p:spPr>
          <a:xfrm flipH="1">
            <a:off x="5914125" y="4986325"/>
            <a:ext cx="12549300" cy="2913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8" name="Google Shape;1458;p172"/>
          <p:cNvSpPr txBox="1"/>
          <p:nvPr/>
        </p:nvSpPr>
        <p:spPr>
          <a:xfrm>
            <a:off x="6284942" y="5821658"/>
            <a:ext cx="1180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Retirees </a:t>
            </a:r>
            <a:endParaRPr b="0" i="0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 Issues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73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5 Issues Analysis – Retirees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4" name="Google Shape;1464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5" name="Google Shape;1465;p17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66" name="Google Shape;1466;p173"/>
          <p:cNvSpPr/>
          <p:nvPr/>
        </p:nvSpPr>
        <p:spPr>
          <a:xfrm rot="5400000">
            <a:off x="-100200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7" name="Google Shape;1467;p173"/>
          <p:cNvSpPr txBox="1"/>
          <p:nvPr/>
        </p:nvSpPr>
        <p:spPr>
          <a:xfrm>
            <a:off x="1833090" y="5004807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Don’t lose my capital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Because this is all I’ve got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173"/>
          <p:cNvSpPr/>
          <p:nvPr/>
        </p:nvSpPr>
        <p:spPr>
          <a:xfrm>
            <a:off x="2990628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74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5 Issues Analysis – Retirees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4" name="Google Shape;1474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5" name="Google Shape;1475;p17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76" name="Google Shape;1476;p174"/>
          <p:cNvSpPr/>
          <p:nvPr/>
        </p:nvSpPr>
        <p:spPr>
          <a:xfrm rot="5400000">
            <a:off x="-100200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7" name="Google Shape;1477;p174"/>
          <p:cNvSpPr txBox="1"/>
          <p:nvPr/>
        </p:nvSpPr>
        <p:spPr>
          <a:xfrm>
            <a:off x="1833090" y="5004807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Don’t lose my capital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Because this is all I’ve got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74"/>
          <p:cNvSpPr/>
          <p:nvPr/>
        </p:nvSpPr>
        <p:spPr>
          <a:xfrm>
            <a:off x="2990628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174"/>
          <p:cNvSpPr/>
          <p:nvPr/>
        </p:nvSpPr>
        <p:spPr>
          <a:xfrm rot="5400000">
            <a:off x="4288919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0" name="Google Shape;1480;p174"/>
          <p:cNvSpPr txBox="1"/>
          <p:nvPr/>
        </p:nvSpPr>
        <p:spPr>
          <a:xfrm>
            <a:off x="6222210" y="5004807"/>
            <a:ext cx="3717000" cy="5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Produce enough income to support my lifestyle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Through all market conditions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 as long as I live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174"/>
          <p:cNvSpPr/>
          <p:nvPr/>
        </p:nvSpPr>
        <p:spPr>
          <a:xfrm>
            <a:off x="7379749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75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5 Issues Analysis – Retirees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7" name="Google Shape;1487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8" name="Google Shape;1488;p17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89" name="Google Shape;1489;p175"/>
          <p:cNvSpPr/>
          <p:nvPr/>
        </p:nvSpPr>
        <p:spPr>
          <a:xfrm rot="5400000">
            <a:off x="-100200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0" name="Google Shape;1490;p175"/>
          <p:cNvSpPr txBox="1"/>
          <p:nvPr/>
        </p:nvSpPr>
        <p:spPr>
          <a:xfrm>
            <a:off x="1833090" y="5004807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Don’t lose my capital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Because this is all I’ve got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175"/>
          <p:cNvSpPr/>
          <p:nvPr/>
        </p:nvSpPr>
        <p:spPr>
          <a:xfrm>
            <a:off x="2990628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75"/>
          <p:cNvSpPr/>
          <p:nvPr/>
        </p:nvSpPr>
        <p:spPr>
          <a:xfrm rot="5400000">
            <a:off x="4288919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3" name="Google Shape;1493;p175"/>
          <p:cNvSpPr txBox="1"/>
          <p:nvPr/>
        </p:nvSpPr>
        <p:spPr>
          <a:xfrm>
            <a:off x="6222210" y="5004807"/>
            <a:ext cx="3717000" cy="5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Produce enough income to support my lifestyle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Through all market conditions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 as long as I live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75"/>
          <p:cNvSpPr/>
          <p:nvPr/>
        </p:nvSpPr>
        <p:spPr>
          <a:xfrm>
            <a:off x="7379749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175"/>
          <p:cNvSpPr/>
          <p:nvPr/>
        </p:nvSpPr>
        <p:spPr>
          <a:xfrm rot="5400000">
            <a:off x="8678036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6" name="Google Shape;1496;p175"/>
          <p:cNvSpPr txBox="1"/>
          <p:nvPr/>
        </p:nvSpPr>
        <p:spPr>
          <a:xfrm>
            <a:off x="10611328" y="5004807"/>
            <a:ext cx="3717000" cy="5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Family issues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Assist children or grandchildren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Care issues (for my parents, me in future)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75"/>
          <p:cNvSpPr/>
          <p:nvPr/>
        </p:nvSpPr>
        <p:spPr>
          <a:xfrm>
            <a:off x="11768867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76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5 Issues Analysis – Retirees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Google Shape;1503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4" name="Google Shape;1504;p176"/>
          <p:cNvCxnSpPr/>
          <p:nvPr/>
        </p:nvCxnSpPr>
        <p:spPr>
          <a:xfrm>
            <a:off x="4966969" y="128413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5" name="Google Shape;1505;p176"/>
          <p:cNvSpPr/>
          <p:nvPr/>
        </p:nvSpPr>
        <p:spPr>
          <a:xfrm rot="5400000">
            <a:off x="-100200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6" name="Google Shape;1506;p176"/>
          <p:cNvSpPr txBox="1"/>
          <p:nvPr/>
        </p:nvSpPr>
        <p:spPr>
          <a:xfrm>
            <a:off x="1833090" y="5004807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Don’t lose my capital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Because this is all I’ve got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176"/>
          <p:cNvSpPr/>
          <p:nvPr/>
        </p:nvSpPr>
        <p:spPr>
          <a:xfrm>
            <a:off x="2990628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176"/>
          <p:cNvSpPr/>
          <p:nvPr/>
        </p:nvSpPr>
        <p:spPr>
          <a:xfrm rot="5400000">
            <a:off x="4288919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9" name="Google Shape;1509;p176"/>
          <p:cNvSpPr txBox="1"/>
          <p:nvPr/>
        </p:nvSpPr>
        <p:spPr>
          <a:xfrm>
            <a:off x="6222210" y="5004807"/>
            <a:ext cx="3717000" cy="5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Produce enough income to support my lifestyle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Through all market conditions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 as long as I live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176"/>
          <p:cNvSpPr/>
          <p:nvPr/>
        </p:nvSpPr>
        <p:spPr>
          <a:xfrm>
            <a:off x="7379749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176"/>
          <p:cNvSpPr/>
          <p:nvPr/>
        </p:nvSpPr>
        <p:spPr>
          <a:xfrm rot="5400000">
            <a:off x="8678036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2" name="Google Shape;1512;p176"/>
          <p:cNvSpPr txBox="1"/>
          <p:nvPr/>
        </p:nvSpPr>
        <p:spPr>
          <a:xfrm>
            <a:off x="10611328" y="5004807"/>
            <a:ext cx="3717000" cy="5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Family issues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Assist children</a:t>
            </a:r>
            <a:r>
              <a:rPr i="1" lang="en-US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grandchildren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Care issues (for my parents, me in future)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176"/>
          <p:cNvSpPr/>
          <p:nvPr/>
        </p:nvSpPr>
        <p:spPr>
          <a:xfrm>
            <a:off x="11768867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176"/>
          <p:cNvSpPr/>
          <p:nvPr/>
        </p:nvSpPr>
        <p:spPr>
          <a:xfrm rot="5400000">
            <a:off x="13067152" y="5583268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5" name="Google Shape;1515;p176"/>
          <p:cNvSpPr txBox="1"/>
          <p:nvPr/>
        </p:nvSpPr>
        <p:spPr>
          <a:xfrm>
            <a:off x="15000444" y="5004810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Remove the hassle from managing my money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176"/>
          <p:cNvSpPr/>
          <p:nvPr/>
        </p:nvSpPr>
        <p:spPr>
          <a:xfrm>
            <a:off x="16157981" y="3333158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77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Top 5 Issues Analysis – Retirees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2" name="Google Shape;1522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3" name="Google Shape;1523;p17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24" name="Google Shape;1524;p177"/>
          <p:cNvSpPr/>
          <p:nvPr/>
        </p:nvSpPr>
        <p:spPr>
          <a:xfrm rot="5400000">
            <a:off x="-100200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5" name="Google Shape;1525;p177"/>
          <p:cNvSpPr txBox="1"/>
          <p:nvPr/>
        </p:nvSpPr>
        <p:spPr>
          <a:xfrm>
            <a:off x="1833090" y="5004807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Don’t lose my capital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Because this is all I’ve got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177"/>
          <p:cNvSpPr/>
          <p:nvPr/>
        </p:nvSpPr>
        <p:spPr>
          <a:xfrm>
            <a:off x="2990628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77"/>
          <p:cNvSpPr/>
          <p:nvPr/>
        </p:nvSpPr>
        <p:spPr>
          <a:xfrm rot="5400000">
            <a:off x="4288919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8" name="Google Shape;1528;p177"/>
          <p:cNvSpPr txBox="1"/>
          <p:nvPr/>
        </p:nvSpPr>
        <p:spPr>
          <a:xfrm>
            <a:off x="6222210" y="5004807"/>
            <a:ext cx="3717000" cy="5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Produce enough income to support my lifestyle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Through all market conditions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 as long as I live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177"/>
          <p:cNvSpPr/>
          <p:nvPr/>
        </p:nvSpPr>
        <p:spPr>
          <a:xfrm>
            <a:off x="7379749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177"/>
          <p:cNvSpPr/>
          <p:nvPr/>
        </p:nvSpPr>
        <p:spPr>
          <a:xfrm rot="5400000">
            <a:off x="8678036" y="5583266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1" name="Google Shape;1531;p177"/>
          <p:cNvSpPr txBox="1"/>
          <p:nvPr/>
        </p:nvSpPr>
        <p:spPr>
          <a:xfrm>
            <a:off x="10611328" y="5004807"/>
            <a:ext cx="3717000" cy="5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Family issues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Assist children</a:t>
            </a:r>
            <a:r>
              <a:rPr i="1" lang="en-US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grandchildren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Care issues (for my parents, me in future)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177"/>
          <p:cNvSpPr/>
          <p:nvPr/>
        </p:nvSpPr>
        <p:spPr>
          <a:xfrm>
            <a:off x="11768867" y="3333157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177"/>
          <p:cNvSpPr/>
          <p:nvPr/>
        </p:nvSpPr>
        <p:spPr>
          <a:xfrm rot="5400000">
            <a:off x="13067152" y="5583268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4" name="Google Shape;1534;p177"/>
          <p:cNvSpPr txBox="1"/>
          <p:nvPr/>
        </p:nvSpPr>
        <p:spPr>
          <a:xfrm>
            <a:off x="15000444" y="5004810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Remove the hassle from managing my money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177"/>
          <p:cNvSpPr/>
          <p:nvPr/>
        </p:nvSpPr>
        <p:spPr>
          <a:xfrm>
            <a:off x="16157981" y="3333158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177"/>
          <p:cNvSpPr/>
          <p:nvPr/>
        </p:nvSpPr>
        <p:spPr>
          <a:xfrm rot="5400000">
            <a:off x="17456266" y="5583268"/>
            <a:ext cx="7583700" cy="4031100"/>
          </a:xfrm>
          <a:prstGeom prst="homePlate">
            <a:avLst>
              <a:gd fmla="val 1670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7" name="Google Shape;1537;p177"/>
          <p:cNvSpPr txBox="1"/>
          <p:nvPr/>
        </p:nvSpPr>
        <p:spPr>
          <a:xfrm>
            <a:off x="19389556" y="5004810"/>
            <a:ext cx="37170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Lato"/>
              <a:buNone/>
            </a:pPr>
            <a:r>
              <a:rPr b="1" i="1" lang="en-US" sz="44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Help me live the life I really want to live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177"/>
          <p:cNvSpPr/>
          <p:nvPr/>
        </p:nvSpPr>
        <p:spPr>
          <a:xfrm>
            <a:off x="20547095" y="3333158"/>
            <a:ext cx="1401900" cy="1401900"/>
          </a:xfrm>
          <a:prstGeom prst="ellipse">
            <a:avLst/>
          </a:prstGeom>
          <a:solidFill>
            <a:schemeClr val="accent1"/>
          </a:solidFill>
          <a:ln cap="flat" cmpd="sng" w="762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178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Some Extra Resources</a:t>
            </a:r>
            <a:endParaRPr/>
          </a:p>
        </p:txBody>
      </p:sp>
      <p:pic>
        <p:nvPicPr>
          <p:cNvPr id="1544" name="Google Shape;1544;p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5" name="Google Shape;1545;p17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546" name="Google Shape;1546;p178"/>
          <p:cNvGrpSpPr/>
          <p:nvPr/>
        </p:nvGrpSpPr>
        <p:grpSpPr>
          <a:xfrm>
            <a:off x="2803253" y="3626619"/>
            <a:ext cx="19028087" cy="6616429"/>
            <a:chOff x="2269846" y="3664710"/>
            <a:chExt cx="19829186" cy="6894986"/>
          </a:xfrm>
        </p:grpSpPr>
        <p:grpSp>
          <p:nvGrpSpPr>
            <p:cNvPr id="1547" name="Google Shape;1547;p178"/>
            <p:cNvGrpSpPr/>
            <p:nvPr/>
          </p:nvGrpSpPr>
          <p:grpSpPr>
            <a:xfrm>
              <a:off x="2269846" y="3664710"/>
              <a:ext cx="6222600" cy="6894986"/>
              <a:chOff x="3565246" y="3881432"/>
              <a:chExt cx="6222600" cy="6894986"/>
            </a:xfrm>
          </p:grpSpPr>
          <p:sp>
            <p:nvSpPr>
              <p:cNvPr id="1548" name="Google Shape;1548;p178"/>
              <p:cNvSpPr/>
              <p:nvPr/>
            </p:nvSpPr>
            <p:spPr>
              <a:xfrm>
                <a:off x="3565246" y="4553818"/>
                <a:ext cx="6222600" cy="6222600"/>
              </a:xfrm>
              <a:prstGeom prst="ellipse">
                <a:avLst/>
              </a:prstGeom>
              <a:solidFill>
                <a:schemeClr val="accent1"/>
              </a:solidFill>
              <a:ln cap="flat" cmpd="sng" w="25400">
                <a:solidFill>
                  <a:srgbClr val="6E121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178"/>
              <p:cNvSpPr txBox="1"/>
              <p:nvPr/>
            </p:nvSpPr>
            <p:spPr>
              <a:xfrm>
                <a:off x="4349173" y="6423022"/>
                <a:ext cx="4654500" cy="249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4400" u="none" cap="none" strike="noStrike">
                    <a:solidFill>
                      <a:schemeClr val="accent4"/>
                    </a:solidFill>
                    <a:latin typeface="Lato"/>
                    <a:ea typeface="Lato"/>
                    <a:cs typeface="Lato"/>
                    <a:sym typeface="Lato"/>
                  </a:rPr>
                  <a:t>How To Conduct A Top 5 Issues Analysis</a:t>
                </a:r>
                <a:endParaRPr/>
              </a:p>
            </p:txBody>
          </p:sp>
          <p:sp>
            <p:nvSpPr>
              <p:cNvPr id="1550" name="Google Shape;1550;p178"/>
              <p:cNvSpPr/>
              <p:nvPr/>
            </p:nvSpPr>
            <p:spPr>
              <a:xfrm>
                <a:off x="5798706" y="3881432"/>
                <a:ext cx="1755600" cy="1755600"/>
              </a:xfrm>
              <a:prstGeom prst="ellipse">
                <a:avLst/>
              </a:prstGeom>
              <a:solidFill>
                <a:schemeClr val="accent1"/>
              </a:solidFill>
              <a:ln cap="flat" cmpd="sng" w="762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400"/>
                  <a:buFont typeface="Lato"/>
                  <a:buNone/>
                </a:pPr>
                <a:r>
                  <a:rPr b="1" i="0" lang="en-US" sz="54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1" name="Google Shape;1551;p178"/>
            <p:cNvGrpSpPr/>
            <p:nvPr/>
          </p:nvGrpSpPr>
          <p:grpSpPr>
            <a:xfrm>
              <a:off x="9073120" y="3664710"/>
              <a:ext cx="6222600" cy="6894986"/>
              <a:chOff x="3565246" y="3881432"/>
              <a:chExt cx="6222600" cy="6894986"/>
            </a:xfrm>
          </p:grpSpPr>
          <p:sp>
            <p:nvSpPr>
              <p:cNvPr id="1552" name="Google Shape;1552;p178"/>
              <p:cNvSpPr/>
              <p:nvPr/>
            </p:nvSpPr>
            <p:spPr>
              <a:xfrm>
                <a:off x="3565246" y="4553818"/>
                <a:ext cx="6222600" cy="6222600"/>
              </a:xfrm>
              <a:prstGeom prst="ellipse">
                <a:avLst/>
              </a:prstGeom>
              <a:solidFill>
                <a:schemeClr val="accent1"/>
              </a:solidFill>
              <a:ln cap="flat" cmpd="sng" w="25400">
                <a:solidFill>
                  <a:srgbClr val="6E121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178"/>
              <p:cNvSpPr txBox="1"/>
              <p:nvPr/>
            </p:nvSpPr>
            <p:spPr>
              <a:xfrm>
                <a:off x="4349173" y="6423022"/>
                <a:ext cx="4654500" cy="249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4400" u="none" cap="none" strike="noStrike">
                    <a:solidFill>
                      <a:schemeClr val="accent4"/>
                    </a:solidFill>
                    <a:latin typeface="Lato"/>
                    <a:ea typeface="Lato"/>
                    <a:cs typeface="Lato"/>
                    <a:sym typeface="Lato"/>
                  </a:rPr>
                  <a:t>The Top 5 Issues For Various Client Segments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4400" u="none" cap="none" strike="noStrike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54" name="Google Shape;1554;p178"/>
              <p:cNvSpPr/>
              <p:nvPr/>
            </p:nvSpPr>
            <p:spPr>
              <a:xfrm>
                <a:off x="5798706" y="3881432"/>
                <a:ext cx="1755600" cy="1755600"/>
              </a:xfrm>
              <a:prstGeom prst="ellipse">
                <a:avLst/>
              </a:prstGeom>
              <a:solidFill>
                <a:schemeClr val="accent1"/>
              </a:solidFill>
              <a:ln cap="flat" cmpd="sng" w="762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400"/>
                  <a:buFont typeface="Lato"/>
                  <a:buNone/>
                </a:pPr>
                <a:r>
                  <a:rPr b="1" i="0" lang="en-US" sz="54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5" name="Google Shape;1555;p178"/>
            <p:cNvGrpSpPr/>
            <p:nvPr/>
          </p:nvGrpSpPr>
          <p:grpSpPr>
            <a:xfrm>
              <a:off x="15876432" y="3664710"/>
              <a:ext cx="6222600" cy="6894986"/>
              <a:chOff x="3565246" y="3881432"/>
              <a:chExt cx="6222600" cy="6894986"/>
            </a:xfrm>
          </p:grpSpPr>
          <p:sp>
            <p:nvSpPr>
              <p:cNvPr id="1556" name="Google Shape;1556;p178"/>
              <p:cNvSpPr/>
              <p:nvPr/>
            </p:nvSpPr>
            <p:spPr>
              <a:xfrm>
                <a:off x="3565246" y="4553818"/>
                <a:ext cx="6222600" cy="6222600"/>
              </a:xfrm>
              <a:prstGeom prst="ellipse">
                <a:avLst/>
              </a:prstGeom>
              <a:solidFill>
                <a:schemeClr val="accent1"/>
              </a:solidFill>
              <a:ln cap="flat" cmpd="sng" w="25400">
                <a:solidFill>
                  <a:srgbClr val="6E121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178"/>
              <p:cNvSpPr txBox="1"/>
              <p:nvPr/>
            </p:nvSpPr>
            <p:spPr>
              <a:xfrm>
                <a:off x="4349173" y="6423022"/>
                <a:ext cx="4654500" cy="249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4400" u="none" cap="none" strike="noStrike">
                    <a:solidFill>
                      <a:schemeClr val="accent4"/>
                    </a:solidFill>
                    <a:latin typeface="Lato"/>
                    <a:ea typeface="Lato"/>
                    <a:cs typeface="Lato"/>
                    <a:sym typeface="Lato"/>
                  </a:rPr>
                  <a:t>The Learning From The Top 5 Issues Analysis</a:t>
                </a:r>
                <a:endParaRPr/>
              </a:p>
            </p:txBody>
          </p:sp>
          <p:sp>
            <p:nvSpPr>
              <p:cNvPr id="1558" name="Google Shape;1558;p178"/>
              <p:cNvSpPr/>
              <p:nvPr/>
            </p:nvSpPr>
            <p:spPr>
              <a:xfrm>
                <a:off x="5798706" y="3881432"/>
                <a:ext cx="1755600" cy="1755600"/>
              </a:xfrm>
              <a:prstGeom prst="ellipse">
                <a:avLst/>
              </a:prstGeom>
              <a:solidFill>
                <a:schemeClr val="accent1"/>
              </a:solidFill>
              <a:ln cap="flat" cmpd="sng" w="762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400"/>
                  <a:buFont typeface="Lato"/>
                  <a:buNone/>
                </a:pPr>
                <a:r>
                  <a:rPr b="1" i="0" lang="en-US" sz="54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179"/>
          <p:cNvSpPr/>
          <p:nvPr/>
        </p:nvSpPr>
        <p:spPr>
          <a:xfrm>
            <a:off x="0" y="0"/>
            <a:ext cx="18239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4" name="Google Shape;1564;p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5" name="Google Shape;1565;p17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66" name="Google Shape;1566;p179"/>
          <p:cNvSpPr/>
          <p:nvPr/>
        </p:nvSpPr>
        <p:spPr>
          <a:xfrm flipH="1">
            <a:off x="5914125" y="4986325"/>
            <a:ext cx="12549300" cy="2913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7" name="Google Shape;1567;p179"/>
          <p:cNvSpPr txBox="1"/>
          <p:nvPr/>
        </p:nvSpPr>
        <p:spPr>
          <a:xfrm>
            <a:off x="6284942" y="5821658"/>
            <a:ext cx="1180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Learning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Google Shape;1572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0200" y="0"/>
            <a:ext cx="189674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180"/>
          <p:cNvSpPr/>
          <p:nvPr/>
        </p:nvSpPr>
        <p:spPr>
          <a:xfrm>
            <a:off x="5015231" y="0"/>
            <a:ext cx="12244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4" name="Google Shape;1574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5" name="Google Shape;1575;p18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76" name="Google Shape;1576;p180"/>
          <p:cNvSpPr txBox="1"/>
          <p:nvPr/>
        </p:nvSpPr>
        <p:spPr>
          <a:xfrm>
            <a:off x="2700604" y="4631898"/>
            <a:ext cx="12272700" cy="5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You have to put yourself </a:t>
            </a: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your clients shoes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00"/>
          <p:cNvPicPr preferRelativeResize="0"/>
          <p:nvPr/>
        </p:nvPicPr>
        <p:blipFill rotWithShape="1">
          <a:blip r:embed="rId3">
            <a:alphaModFix/>
          </a:blip>
          <a:srcRect b="0" l="0" r="11668" t="0"/>
          <a:stretch/>
        </p:blipFill>
        <p:spPr>
          <a:xfrm>
            <a:off x="6228287" y="18366"/>
            <a:ext cx="18149399" cy="136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00"/>
          <p:cNvSpPr/>
          <p:nvPr/>
        </p:nvSpPr>
        <p:spPr>
          <a:xfrm>
            <a:off x="4724921" y="0"/>
            <a:ext cx="14890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10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You’ve Also Got To...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10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64" name="Google Shape;464;p100"/>
          <p:cNvSpPr txBox="1"/>
          <p:nvPr/>
        </p:nvSpPr>
        <p:spPr>
          <a:xfrm>
            <a:off x="1675965" y="3510996"/>
            <a:ext cx="13030500" cy="53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Speak to and screen new potential leads via telephone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Hold first meetings with new prospects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Hold second and third meetings with any prospects that progress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Manage the implementation process if a prospect elects to become a client (over weeks or months)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Manage the business and the team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Attend conferences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Char char="●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Deal with other unexpected issues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p181"/>
          <p:cNvPicPr preferRelativeResize="0"/>
          <p:nvPr/>
        </p:nvPicPr>
        <p:blipFill rotWithShape="1">
          <a:blip r:embed="rId3">
            <a:alphaModFix/>
          </a:blip>
          <a:srcRect b="0" l="17822" r="21885" t="0"/>
          <a:stretch/>
        </p:blipFill>
        <p:spPr>
          <a:xfrm>
            <a:off x="3371850" y="0"/>
            <a:ext cx="2100579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181"/>
          <p:cNvSpPr/>
          <p:nvPr/>
        </p:nvSpPr>
        <p:spPr>
          <a:xfrm>
            <a:off x="3123983" y="0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83" name="Google Shape;1583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4" name="Google Shape;1584;p18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85" name="Google Shape;1585;p181"/>
          <p:cNvSpPr txBox="1"/>
          <p:nvPr/>
        </p:nvSpPr>
        <p:spPr>
          <a:xfrm>
            <a:off x="1986231" y="4776301"/>
            <a:ext cx="10091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F2A2B"/>
              </a:buClr>
              <a:buSzPts val="8800"/>
              <a:buFont typeface="Lato"/>
              <a:buNone/>
            </a:pPr>
            <a:r>
              <a:rPr b="1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Get to this level of depth and you are well away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7E533218-FE16-4714-85AAE987CD53EE57.jpg" id="1590" name="Google Shape;1590;p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5663" y="29416"/>
            <a:ext cx="20541988" cy="1368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182"/>
          <p:cNvSpPr/>
          <p:nvPr/>
        </p:nvSpPr>
        <p:spPr>
          <a:xfrm>
            <a:off x="3123982" y="0"/>
            <a:ext cx="168099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2" name="Google Shape;1592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3" name="Google Shape;1593;p18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94" name="Google Shape;1594;p182"/>
          <p:cNvSpPr txBox="1"/>
          <p:nvPr/>
        </p:nvSpPr>
        <p:spPr>
          <a:xfrm>
            <a:off x="2700604" y="4631898"/>
            <a:ext cx="13895700" cy="5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Who do you want to work with from here on in?</a:t>
            </a:r>
            <a:endParaRPr b="1" i="1" sz="88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Client-Photos.jpg" id="1599" name="Google Shape;1599;p183"/>
          <p:cNvPicPr preferRelativeResize="0"/>
          <p:nvPr/>
        </p:nvPicPr>
        <p:blipFill rotWithShape="1">
          <a:blip r:embed="rId3">
            <a:alphaModFix/>
          </a:blip>
          <a:srcRect b="0" l="0" r="14573" t="0"/>
          <a:stretch/>
        </p:blipFill>
        <p:spPr>
          <a:xfrm>
            <a:off x="6802755" y="0"/>
            <a:ext cx="17574893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183"/>
          <p:cNvSpPr/>
          <p:nvPr/>
        </p:nvSpPr>
        <p:spPr>
          <a:xfrm>
            <a:off x="6035039" y="0"/>
            <a:ext cx="16276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1" name="Google Shape;1601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2" name="Google Shape;1602;p18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03" name="Google Shape;1603;p183"/>
          <p:cNvSpPr txBox="1"/>
          <p:nvPr/>
        </p:nvSpPr>
        <p:spPr>
          <a:xfrm>
            <a:off x="2700604" y="4723338"/>
            <a:ext cx="14673000" cy="5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endParaRPr b="0" i="1" sz="6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6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a perfect world, would you work with some or all of the clients you’ve currently got? Why? Why not?</a:t>
            </a:r>
            <a:endParaRPr b="0" i="1" sz="6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4" name="Google Shape;1604;p183"/>
          <p:cNvSpPr/>
          <p:nvPr/>
        </p:nvSpPr>
        <p:spPr>
          <a:xfrm flipH="1">
            <a:off x="1909645" y="1885949"/>
            <a:ext cx="12549300" cy="24255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5" name="Google Shape;1605;p183"/>
          <p:cNvSpPr/>
          <p:nvPr/>
        </p:nvSpPr>
        <p:spPr>
          <a:xfrm>
            <a:off x="2700604" y="2129202"/>
            <a:ext cx="114441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does your existing client bank fit in with your plans?</a:t>
            </a:r>
            <a:endParaRPr b="0" i="1" sz="6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0" name="Google Shape;1610;p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1" name="Google Shape;1611;p18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612" name="Google Shape;1612;p184"/>
          <p:cNvGrpSpPr/>
          <p:nvPr/>
        </p:nvGrpSpPr>
        <p:grpSpPr>
          <a:xfrm>
            <a:off x="3124019" y="4986325"/>
            <a:ext cx="17267100" cy="2913900"/>
            <a:chOff x="3124019" y="4986325"/>
            <a:chExt cx="17267100" cy="2913900"/>
          </a:xfrm>
        </p:grpSpPr>
        <p:sp>
          <p:nvSpPr>
            <p:cNvPr id="1613" name="Google Shape;1613;p184"/>
            <p:cNvSpPr/>
            <p:nvPr/>
          </p:nvSpPr>
          <p:spPr>
            <a:xfrm flipH="1">
              <a:off x="3124019" y="4986325"/>
              <a:ext cx="17267100" cy="29139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4" name="Google Shape;1614;p184"/>
            <p:cNvSpPr txBox="1"/>
            <p:nvPr/>
          </p:nvSpPr>
          <p:spPr>
            <a:xfrm>
              <a:off x="4160521" y="5257799"/>
              <a:ext cx="15270600" cy="25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Segmentation is the start of a journey - </a:t>
              </a:r>
              <a:r>
                <a:rPr b="1" i="0" lang="en-US" sz="8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not the end</a:t>
              </a:r>
              <a:endParaRPr b="1" i="0" sz="8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85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185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1" name="Google Shape;1621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2" name="Google Shape;1622;p18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23" name="Google Shape;1623;p185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 b="1" i="0" sz="7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4" name="Google Shape;1624;p185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185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185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185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185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185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185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185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185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85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85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85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85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185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185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185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185"/>
          <p:cNvSpPr/>
          <p:nvPr/>
        </p:nvSpPr>
        <p:spPr>
          <a:xfrm>
            <a:off x="10932618" y="3486150"/>
            <a:ext cx="9904500" cy="3884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86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186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7" name="Google Shape;1647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8" name="Google Shape;1648;p18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49" name="Google Shape;1649;p186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 b="1" i="0" sz="7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0" name="Google Shape;1650;p186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86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186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186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186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186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186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186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186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186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86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86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86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86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86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86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86"/>
          <p:cNvSpPr/>
          <p:nvPr/>
        </p:nvSpPr>
        <p:spPr>
          <a:xfrm>
            <a:off x="10932618" y="3486150"/>
            <a:ext cx="9904500" cy="3884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186"/>
          <p:cNvSpPr/>
          <p:nvPr/>
        </p:nvSpPr>
        <p:spPr>
          <a:xfrm>
            <a:off x="2467437" y="9389679"/>
            <a:ext cx="13106700" cy="1437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87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187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4" name="Google Shape;1674;p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5" name="Google Shape;1675;p18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76" name="Google Shape;1676;p187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 b="1" i="0" sz="7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7" name="Google Shape;1677;p187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87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187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187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87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87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87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87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87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87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87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87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87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87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87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87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87"/>
          <p:cNvSpPr/>
          <p:nvPr/>
        </p:nvSpPr>
        <p:spPr>
          <a:xfrm>
            <a:off x="2467437" y="9389679"/>
            <a:ext cx="13106700" cy="1437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88"/>
          <p:cNvSpPr/>
          <p:nvPr/>
        </p:nvSpPr>
        <p:spPr>
          <a:xfrm>
            <a:off x="4490411" y="11305614"/>
            <a:ext cx="8874300" cy="914100"/>
          </a:xfrm>
          <a:prstGeom prst="rect">
            <a:avLst/>
          </a:prstGeom>
          <a:solidFill>
            <a:srgbClr val="310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88"/>
          <p:cNvSpPr txBox="1"/>
          <p:nvPr/>
        </p:nvSpPr>
        <p:spPr>
          <a:xfrm>
            <a:off x="7370067" y="11469106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0" name="Google Shape;1700;p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1" name="Google Shape;1701;p18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02" name="Google Shape;1702;p188"/>
          <p:cNvSpPr txBox="1"/>
          <p:nvPr/>
        </p:nvSpPr>
        <p:spPr>
          <a:xfrm>
            <a:off x="1675964" y="1434003"/>
            <a:ext cx="19621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Client Segmentation - Step 3</a:t>
            </a:r>
            <a:endParaRPr b="1" i="0" sz="7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3" name="Google Shape;1703;p188"/>
          <p:cNvSpPr/>
          <p:nvPr/>
        </p:nvSpPr>
        <p:spPr>
          <a:xfrm>
            <a:off x="9020780" y="7583811"/>
            <a:ext cx="12276900" cy="19497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188"/>
          <p:cNvSpPr txBox="1"/>
          <p:nvPr/>
        </p:nvSpPr>
        <p:spPr>
          <a:xfrm>
            <a:off x="13879102" y="7743147"/>
            <a:ext cx="6957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C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188"/>
          <p:cNvSpPr/>
          <p:nvPr/>
        </p:nvSpPr>
        <p:spPr>
          <a:xfrm>
            <a:off x="8927517" y="5856415"/>
            <a:ext cx="12370200" cy="177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188"/>
          <p:cNvSpPr txBox="1"/>
          <p:nvPr/>
        </p:nvSpPr>
        <p:spPr>
          <a:xfrm>
            <a:off x="12216374" y="5986732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B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188"/>
          <p:cNvSpPr/>
          <p:nvPr/>
        </p:nvSpPr>
        <p:spPr>
          <a:xfrm>
            <a:off x="8935100" y="2904606"/>
            <a:ext cx="12362700" cy="298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188"/>
          <p:cNvSpPr/>
          <p:nvPr/>
        </p:nvSpPr>
        <p:spPr>
          <a:xfrm>
            <a:off x="4490884" y="2904608"/>
            <a:ext cx="8874300" cy="66291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188"/>
          <p:cNvSpPr/>
          <p:nvPr/>
        </p:nvSpPr>
        <p:spPr>
          <a:xfrm>
            <a:off x="5763186" y="2904607"/>
            <a:ext cx="6337108" cy="4726164"/>
          </a:xfrm>
          <a:custGeom>
            <a:rect b="b" l="l" r="r" t="t"/>
            <a:pathLst>
              <a:path extrusionOk="0" h="6564117" w="7658137">
                <a:moveTo>
                  <a:pt x="3829068" y="0"/>
                </a:moveTo>
                <a:lnTo>
                  <a:pt x="7658137" y="6564117"/>
                </a:lnTo>
                <a:lnTo>
                  <a:pt x="0" y="6564117"/>
                </a:lnTo>
                <a:close/>
              </a:path>
            </a:pathLst>
          </a:cu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188"/>
          <p:cNvSpPr/>
          <p:nvPr/>
        </p:nvSpPr>
        <p:spPr>
          <a:xfrm>
            <a:off x="6928103" y="2904607"/>
            <a:ext cx="4004515" cy="2986535"/>
          </a:xfrm>
          <a:custGeom>
            <a:rect b="b" l="l" r="r" t="t"/>
            <a:pathLst>
              <a:path extrusionOk="0" h="4147965" w="4839293">
                <a:moveTo>
                  <a:pt x="2419646" y="0"/>
                </a:moveTo>
                <a:lnTo>
                  <a:pt x="4839293" y="4147965"/>
                </a:lnTo>
                <a:lnTo>
                  <a:pt x="0" y="4147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188"/>
          <p:cNvSpPr txBox="1"/>
          <p:nvPr/>
        </p:nvSpPr>
        <p:spPr>
          <a:xfrm>
            <a:off x="7567947" y="4398526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Top 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188"/>
          <p:cNvSpPr txBox="1"/>
          <p:nvPr/>
        </p:nvSpPr>
        <p:spPr>
          <a:xfrm>
            <a:off x="7567947" y="6315361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88"/>
          <p:cNvSpPr txBox="1"/>
          <p:nvPr/>
        </p:nvSpPr>
        <p:spPr>
          <a:xfrm>
            <a:off x="7567947" y="8082434"/>
            <a:ext cx="27201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75%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188"/>
          <p:cNvSpPr txBox="1"/>
          <p:nvPr/>
        </p:nvSpPr>
        <p:spPr>
          <a:xfrm>
            <a:off x="11376408" y="3950725"/>
            <a:ext cx="73689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Income generated by A clients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 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188"/>
          <p:cNvSpPr/>
          <p:nvPr/>
        </p:nvSpPr>
        <p:spPr>
          <a:xfrm>
            <a:off x="4490884" y="9533656"/>
            <a:ext cx="8874300" cy="914100"/>
          </a:xfrm>
          <a:prstGeom prst="rect">
            <a:avLst/>
          </a:prstGeom>
          <a:solidFill>
            <a:srgbClr val="7113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188"/>
          <p:cNvSpPr txBox="1"/>
          <p:nvPr/>
        </p:nvSpPr>
        <p:spPr>
          <a:xfrm>
            <a:off x="7370540" y="9697148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188"/>
          <p:cNvSpPr/>
          <p:nvPr/>
        </p:nvSpPr>
        <p:spPr>
          <a:xfrm>
            <a:off x="4490411" y="10434561"/>
            <a:ext cx="8874300" cy="914100"/>
          </a:xfrm>
          <a:prstGeom prst="rect">
            <a:avLst/>
          </a:prstGeom>
          <a:solidFill>
            <a:srgbClr val="4B0C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188"/>
          <p:cNvSpPr txBox="1"/>
          <p:nvPr/>
        </p:nvSpPr>
        <p:spPr>
          <a:xfrm>
            <a:off x="7370067" y="10598053"/>
            <a:ext cx="3114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188"/>
          <p:cNvSpPr/>
          <p:nvPr/>
        </p:nvSpPr>
        <p:spPr>
          <a:xfrm>
            <a:off x="2467437" y="9389679"/>
            <a:ext cx="13106700" cy="1437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188"/>
          <p:cNvSpPr/>
          <p:nvPr/>
        </p:nvSpPr>
        <p:spPr>
          <a:xfrm>
            <a:off x="5499300" y="11332413"/>
            <a:ext cx="6855600" cy="1083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Google Shape;1726;p189"/>
          <p:cNvPicPr preferRelativeResize="0"/>
          <p:nvPr/>
        </p:nvPicPr>
        <p:blipFill rotWithShape="1">
          <a:blip r:embed="rId3">
            <a:alphaModFix/>
          </a:blip>
          <a:srcRect b="3282" l="0" r="554" t="13252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18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1">
              <a:alpha val="4235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28" name="Google Shape;1728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0607" y="4644733"/>
            <a:ext cx="9436436" cy="442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